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2024. 04. 16.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753091"/>
            <a:ext cx="8856984" cy="2675909"/>
          </a:xfrm>
        </p:spPr>
        <p:txBody>
          <a:bodyPr>
            <a:normAutofit fontScale="92500" lnSpcReduction="20000"/>
          </a:bodyPr>
          <a:lstStyle/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Csokonai Vitéz Mihály 1773-ban született Debrecenben, a debreceni kollégiumban kezd tanulni. Kitűnő tanuló volt, a versírási gyakorlatokon tűnt ki leginkább. 1790-től diáktársaival olvasótársaságot szervezett, ahol az olasz költőket tanulmányozza.  Az idilli-pásztori műfaj és a rokokó iránti lelkesedése ebből az élményből táplálkozik. 1792-től Kazinczy Ferenccel levelezik, ‘93-ban jelennek meg első versei a Magyar Hírmondóban és az Urániában. 21 évesen a kollégium tanítója lett. Pedagógiájára Rousseau Emilje volt hatással. Előbb Pestre, majd Komáromba megy, ahol megismerkedik Vajda Juliannával, akit verseiben Lillának szólít. 1800-ban visszaköltözik Debrecenbe. 1804-ben Nagyváradon megbetegedik, 1805 elején halt meg.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79512" y="260648"/>
            <a:ext cx="87129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Óda és elégia Csokonai Vitéz Mihály költészetében</a:t>
            </a:r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79512" y="3356992"/>
            <a:ext cx="5904656" cy="32611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elégia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bánatos, melankolikus hangulatú lírai mű, melyek rendszerint fájdalmat, csalódást, fáradt beletörődést, gyászt, sokszor bizakodó megnyugvást fejeznek ki. Az </a:t>
            </a: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óda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 emelkedett hangú, magasztos tárgyú, rendszerint bonyolult ritmikájú és felépítésű, terjedelmesebb költemény. Fenséges tárgyat vagy magasztos eszmét ünnepélyes hangon megéneklő lírai költemény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Csokonai több költeményében a két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műfaj keveredik, ezét az </a:t>
            </a:r>
            <a:r>
              <a:rPr lang="hu-HU" sz="2200" b="1" dirty="0" err="1" smtClean="0">
                <a:latin typeface="Times New Roman" pitchFamily="18" charset="0"/>
                <a:cs typeface="Times New Roman" pitchFamily="18" charset="0"/>
              </a:rPr>
              <a:t>elegico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-óda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kifejezést használjuk több művére.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8711" y="3470677"/>
            <a:ext cx="2160240" cy="3147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284984"/>
            <a:ext cx="8640960" cy="3573016"/>
          </a:xfrm>
        </p:spPr>
        <p:txBody>
          <a:bodyPr>
            <a:normAutofit/>
          </a:bodyPr>
          <a:lstStyle/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9001000" cy="662473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800" b="1" dirty="0" err="1">
                <a:latin typeface="Times New Roman" pitchFamily="18" charset="0"/>
                <a:cs typeface="Times New Roman" pitchFamily="18" charset="0"/>
              </a:rPr>
              <a:t>estve</a:t>
            </a:r>
            <a:r>
              <a:rPr lang="hu-H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Az este az irodalmi művekben gyakorta az elcsendesedés, a gondolkodás időszaka. Ilyenkor a képzelet szárnyra tud kelni. A mű első része az este szemléletes leírásával kezdődik. A  természeti tájat, évszakot, napszakot, tipikus jellemet megjelenítő művet  A </a:t>
            </a:r>
            <a:r>
              <a:rPr lang="hu-HU" sz="2800" b="1" dirty="0" err="1">
                <a:latin typeface="Times New Roman" pitchFamily="18" charset="0"/>
                <a:cs typeface="Times New Roman" pitchFamily="18" charset="0"/>
              </a:rPr>
              <a:t>picturá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nak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(latin, kép) nevezzük. A versindító metafora a napot egy tündöklő hintóval azonosítja. 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vers első felére az alliterációk jellemzőek (új balzsammal bíztató, 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madarkák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meghűlt, míg magát, Barlangjában belől bömböl a mord medve). A mű a látvány leírásával indul, ezután a  az este hangjait írja le. A lírai én a folytatásban a szellőkhöz fordul panaszával: szomorú lelkére tőlük, a természet koncerthangjaitól kér enyhülést. Ebben a szakaszban az illatok is 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megjellenek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, még érzékletesebbé téve az este leírását. A természeti kép után a lírai én a saját érzéseiről ír. Rossz hangulatának oka a világ lármája, az emberek zsibongása, és a fösvények csörtetése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A műre Rousseau gondolatai hatottak, miszerint az ember természeténél fogva jó, azonban a társadalom megrontja</a:t>
            </a: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Csokonai szerint minden rossz forrása a magántulajdon megjelenése volt, azelőtt az emberek harmóniában éltek. A születési előjogok és a törvény igazságtalanságai ellen emel szót. Csokonai szerint az emberiség rossz útra tért, Rousseau elméletét hirdeti: vissza a természetbe. Az ősi közösségekben minden ember szabad volt és egyenlő. A vers itt egy másik verstípus, a </a:t>
            </a:r>
            <a:r>
              <a:rPr lang="hu-HU" sz="2800" b="1" dirty="0" err="1">
                <a:latin typeface="Times New Roman" pitchFamily="18" charset="0"/>
                <a:cs typeface="Times New Roman" pitchFamily="18" charset="0"/>
              </a:rPr>
              <a:t>sententia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típusú vers sajátosságait viseli magán. A </a:t>
            </a:r>
            <a:r>
              <a:rPr lang="hu-HU" sz="2800" dirty="0" err="1">
                <a:latin typeface="Times New Roman" pitchFamily="18" charset="0"/>
                <a:cs typeface="Times New Roman" pitchFamily="18" charset="0"/>
              </a:rPr>
              <a:t>szententia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 egy-egy mondás illusztrációja, kifejtése, felépítése szónoki rendet követ: a tétel megnevezését körülírás, bizonyítás, magyarázat követi, összefoglalás zárja. </a:t>
            </a:r>
            <a:endParaRPr lang="hu-H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hu-HU" sz="2800" dirty="0" smtClean="0">
                <a:latin typeface="Times New Roman" pitchFamily="18" charset="0"/>
                <a:cs typeface="Times New Roman" pitchFamily="18" charset="0"/>
              </a:rPr>
              <a:t>Csokonai </a:t>
            </a:r>
            <a:r>
              <a:rPr lang="hu-HU" sz="2800" dirty="0">
                <a:latin typeface="Times New Roman" pitchFamily="18" charset="0"/>
                <a:cs typeface="Times New Roman" pitchFamily="18" charset="0"/>
              </a:rPr>
              <a:t>úgy gondolja a magántulajdon megjelenése megsemmisítette az egyenlőséget, s a kapzsiság, a harácsolás került előtérbe, és az elosztáson való vitatkozás sokszor vezetett háborúkhoz. A végén visszatér a mű kezdetén leírt természet,  ami még mindig közös, a természet szépségeit gazdag és szegény ugyanúgy élvezheti</a:t>
            </a:r>
          </a:p>
          <a:p>
            <a:pPr marL="0" algn="just">
              <a:buNone/>
            </a:pPr>
            <a:endParaRPr lang="hu-HU" sz="25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Font typeface="Arial" pitchFamily="34" charset="0"/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645024"/>
            <a:ext cx="5400600" cy="2808312"/>
          </a:xfrm>
        </p:spPr>
        <p:txBody>
          <a:bodyPr>
            <a:normAutofit fontScale="92500"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legnagyobb csapás a szerelme, Lilla elvesztése. A befejező versszak az első folytatása, visszatér a jelen idő, keretbe foglalva a verset.  A reménytelenség mellett a halálvágy is megjelenik, a veszteségek sorozata után az élet értelmetlenné lett. Klasszicista elem a versben az időmértékes verselés, és a vers arányos megszerkesztettsége, költői képeiben a rokokót idézi.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928992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A Reményhez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Versében a lírai én egy elvont fogalomhoz fordul, a megszemélyesített Reményt szólítja meg. Műfaja tehát óda. A mű hangulata azonban elégikus, mivel szomorúság, lemondás és reményvesztettség jelenik meg a versben. A vers négy versszakból, 5 és 6 szótagos sorokból áll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áll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, keresztrímes. Ritmusára a trocheusok (- U) jellemzők. Az első strófában nemcsak megszólítja, hanem be is mutatja a Reményt. Nem is isten, csak annak látszó: csupán elomló tünemény. Az első versszak a jelenről szól. A második versszak a távoli múltat írja le a rokokó készlettárából ismert képpel, a tavaszi kert képeivel, ami a szépséget és bőséget jelképezi, végül a szerelemmel  boldogsága beteljesült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A következő szakaszban a közeli múlt jelenik meg, minden visszájára fordul, a lírai én mindent elveszít: álmainak összeomlását, a reményeitől megfosztott lélek sivárságát a kert téli pusztulásával ábrázolja. 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861048"/>
            <a:ext cx="3146039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784976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000" b="1" dirty="0">
                <a:latin typeface="Times New Roman" pitchFamily="18" charset="0"/>
                <a:cs typeface="Times New Roman" pitchFamily="18" charset="0"/>
              </a:rPr>
              <a:t>A Magánossághoz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 mű egy elvont fogalmat szólít meg, ez alapján arra gondolhatnánk, hogy a vers műfaja óda, de a magányosság miatt felmerülhet bennünk az elégia műfaj is. A vers a két műfaj határán van (</a:t>
            </a: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elégico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-óda). A versben 11 és 8 szótagos sorok találhatóak, az azonos hosszúságú sorok rímelnek.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 lírai én a magányt hívja, amitől mások tartanak, „útálnak”, hiszen számára a megnyugvást, enyhülést jelenti. Az első versszak </a:t>
            </a: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megmadja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 a helyet, ahol megtalálta a nyugalmát, a második és a harmadik versszak egy a </a:t>
            </a:r>
            <a:r>
              <a:rPr lang="hu-HU" sz="2000" dirty="0" err="1">
                <a:latin typeface="Times New Roman" pitchFamily="18" charset="0"/>
                <a:cs typeface="Times New Roman" pitchFamily="18" charset="0"/>
              </a:rPr>
              <a:t>pictura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, a táj rokokó stílusú lefestése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A pictura után jön a sententia, az elmélkedés.</a:t>
            </a:r>
            <a:r>
              <a:rPr lang="hu-H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000" dirty="0">
                <a:latin typeface="Times New Roman" pitchFamily="18" charset="0"/>
                <a:cs typeface="Times New Roman" pitchFamily="18" charset="0"/>
              </a:rPr>
              <a:t>A magányt óhajtja a fösvény, de számára büntetés, kerüli a nagyravágyót, a királyi udvarokat, felkeresi és segíti a szomorkodókat, a bölcseket és a költőket, akiknek az alkotáshoz, az elmélkedéshez szükséges a magány. </a:t>
            </a:r>
            <a:endParaRPr lang="hu-H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573016"/>
            <a:ext cx="4411741" cy="2831389"/>
          </a:xfrm>
          <a:prstGeom prst="rect">
            <a:avLst/>
          </a:prstGeom>
        </p:spPr>
      </p:pic>
      <p:sp>
        <p:nvSpPr>
          <p:cNvPr id="2" name="Szövegdoboz 1"/>
          <p:cNvSpPr txBox="1"/>
          <p:nvPr/>
        </p:nvSpPr>
        <p:spPr>
          <a:xfrm>
            <a:off x="107504" y="3789040"/>
            <a:ext cx="42484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lírai én számára igaz társ, hűséges hozzá, ellentétben a világi barátaival. A halálba a lírai ént csak a magány kíséri el a halálba, kínjai elmúlását reméli a végső, örök nyugalomtól. Az utolsó versszakban megismétlődik az első versszak megszólítása, keretbe foglalja a verset.</a:t>
            </a:r>
          </a:p>
          <a:p>
            <a:pPr algn="just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945</Words>
  <Application>Microsoft Office PowerPoint</Application>
  <PresentationFormat>Diavetítés a képernyőre (4:3 oldalarány)</PresentationFormat>
  <Paragraphs>18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Peter</cp:lastModifiedBy>
  <cp:revision>19</cp:revision>
  <dcterms:created xsi:type="dcterms:W3CDTF">2015-09-15T05:28:25Z</dcterms:created>
  <dcterms:modified xsi:type="dcterms:W3CDTF">2024-04-16T13:44:31Z</dcterms:modified>
</cp:coreProperties>
</file>