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0" r:id="rId3"/>
    <p:sldId id="258" r:id="rId4"/>
    <p:sldId id="259" r:id="rId5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5F401-C947-4F5B-9246-D838254E0DE0}" type="datetimeFigureOut">
              <a:rPr lang="hu-HU" smtClean="0"/>
              <a:t>2018.05.16.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C549F-75BF-416E-B75D-1BF1B1106B23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5F401-C947-4F5B-9246-D838254E0DE0}" type="datetimeFigureOut">
              <a:rPr lang="hu-HU" smtClean="0"/>
              <a:t>2018.05.16.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C549F-75BF-416E-B75D-1BF1B1106B23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5F401-C947-4F5B-9246-D838254E0DE0}" type="datetimeFigureOut">
              <a:rPr lang="hu-HU" smtClean="0"/>
              <a:t>2018.05.16.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C549F-75BF-416E-B75D-1BF1B1106B23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5F401-C947-4F5B-9246-D838254E0DE0}" type="datetimeFigureOut">
              <a:rPr lang="hu-HU" smtClean="0"/>
              <a:t>2018.05.16.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C549F-75BF-416E-B75D-1BF1B1106B23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5F401-C947-4F5B-9246-D838254E0DE0}" type="datetimeFigureOut">
              <a:rPr lang="hu-HU" smtClean="0"/>
              <a:t>2018.05.16.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C549F-75BF-416E-B75D-1BF1B1106B23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5F401-C947-4F5B-9246-D838254E0DE0}" type="datetimeFigureOut">
              <a:rPr lang="hu-HU" smtClean="0"/>
              <a:t>2018.05.16.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C549F-75BF-416E-B75D-1BF1B1106B23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5F401-C947-4F5B-9246-D838254E0DE0}" type="datetimeFigureOut">
              <a:rPr lang="hu-HU" smtClean="0"/>
              <a:t>2018.05.16.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C549F-75BF-416E-B75D-1BF1B1106B23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5F401-C947-4F5B-9246-D838254E0DE0}" type="datetimeFigureOut">
              <a:rPr lang="hu-HU" smtClean="0"/>
              <a:t>2018.05.16.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C549F-75BF-416E-B75D-1BF1B1106B23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5F401-C947-4F5B-9246-D838254E0DE0}" type="datetimeFigureOut">
              <a:rPr lang="hu-HU" smtClean="0"/>
              <a:t>2018.05.16.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C549F-75BF-416E-B75D-1BF1B1106B23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5F401-C947-4F5B-9246-D838254E0DE0}" type="datetimeFigureOut">
              <a:rPr lang="hu-HU" smtClean="0"/>
              <a:t>2018.05.16.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C549F-75BF-416E-B75D-1BF1B1106B23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5F401-C947-4F5B-9246-D838254E0DE0}" type="datetimeFigureOut">
              <a:rPr lang="hu-HU" smtClean="0"/>
              <a:t>2018.05.16.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C549F-75BF-416E-B75D-1BF1B1106B23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D5F401-C947-4F5B-9246-D838254E0DE0}" type="datetimeFigureOut">
              <a:rPr lang="hu-HU" smtClean="0"/>
              <a:t>2018.05.16.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FC549F-75BF-416E-B75D-1BF1B1106B23}" type="slidenum">
              <a:rPr lang="hu-HU" smtClean="0"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9512" y="1556792"/>
            <a:ext cx="5544616" cy="4680520"/>
          </a:xfrm>
        </p:spPr>
        <p:txBody>
          <a:bodyPr>
            <a:normAutofit lnSpcReduction="10000"/>
          </a:bodyPr>
          <a:lstStyle/>
          <a:p>
            <a:pPr marL="0" algn="just">
              <a:buNone/>
            </a:pPr>
            <a:r>
              <a:rPr lang="hu-HU" sz="2400" dirty="0">
                <a:latin typeface="Times New Roman" pitchFamily="18" charset="0"/>
                <a:cs typeface="Times New Roman" pitchFamily="18" charset="0"/>
              </a:rPr>
              <a:t>Jókai Mór művei a romantika és a realizmus határán állnak. Mind  romantikus, mind realista vonások felfedezhetőek benne. A romantikához köti a fordulatos cselekmény és a főszereplőinek egyszerű, ördögien rossz vagy angyalian jó ábrázolása. A mellékszereplői viszont sokszor árnyaltabb jelleműek, sokszor furcsán hóbortosak, melyek a realista regényekre jellemzőek</a:t>
            </a: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. Stílusára </a:t>
            </a:r>
            <a:r>
              <a:rPr lang="hu-HU" sz="2400" dirty="0">
                <a:latin typeface="Times New Roman" pitchFamily="18" charset="0"/>
                <a:cs typeface="Times New Roman" pitchFamily="18" charset="0"/>
              </a:rPr>
              <a:t>jellemző az élvezetes, elbeszélői stílus, gazdag szókincs, az élőbeszéd természetessége. </a:t>
            </a:r>
          </a:p>
          <a:p>
            <a:pPr marL="0" algn="just">
              <a:buNone/>
            </a:pPr>
            <a:endParaRPr lang="hu-HU" sz="2400" dirty="0">
              <a:latin typeface="Times New Roman" pitchFamily="18" charset="0"/>
              <a:cs typeface="Times New Roman" pitchFamily="18" charset="0"/>
            </a:endParaRPr>
          </a:p>
          <a:p>
            <a:pPr marL="0" algn="just">
              <a:buNone/>
            </a:pPr>
            <a:endParaRPr lang="hu-HU" sz="2400" dirty="0">
              <a:latin typeface="Times New Roman" pitchFamily="18" charset="0"/>
              <a:cs typeface="Times New Roman" pitchFamily="18" charset="0"/>
            </a:endParaRPr>
          </a:p>
          <a:p>
            <a:pPr marL="0" algn="just">
              <a:buNone/>
            </a:pPr>
            <a:endParaRPr lang="hu-HU" sz="2400" dirty="0">
              <a:latin typeface="Times New Roman" pitchFamily="18" charset="0"/>
              <a:cs typeface="Times New Roman" pitchFamily="18" charset="0"/>
            </a:endParaRPr>
          </a:p>
          <a:p>
            <a:pPr marL="0" algn="just">
              <a:buNone/>
            </a:pPr>
            <a:endParaRPr lang="hu-H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Kép 3" descr="jokaiapj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873733" y="1665815"/>
            <a:ext cx="3269020" cy="4248472"/>
          </a:xfrm>
          <a:prstGeom prst="rect">
            <a:avLst/>
          </a:prstGeom>
        </p:spPr>
      </p:pic>
      <p:sp>
        <p:nvSpPr>
          <p:cNvPr id="2" name="Téglalap 1"/>
          <p:cNvSpPr/>
          <p:nvPr/>
        </p:nvSpPr>
        <p:spPr>
          <a:xfrm>
            <a:off x="971600" y="260648"/>
            <a:ext cx="763284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hu-HU" sz="4800" b="1" dirty="0"/>
              <a:t>Jókai Mór: Az arany ember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1520" y="260648"/>
            <a:ext cx="8435280" cy="1728192"/>
          </a:xfrm>
        </p:spPr>
        <p:txBody>
          <a:bodyPr>
            <a:normAutofit/>
          </a:bodyPr>
          <a:lstStyle/>
          <a:p>
            <a:pPr marL="0" algn="just">
              <a:buNone/>
            </a:pPr>
            <a:r>
              <a:rPr lang="hu-HU" sz="2400" dirty="0">
                <a:latin typeface="Times New Roman" pitchFamily="18" charset="0"/>
                <a:cs typeface="Times New Roman" pitchFamily="18" charset="0"/>
              </a:rPr>
              <a:t>Az arany ember Jókai egyik leginkább realista regénye. Tímár Mihály összetett jellem, jó és rossz viaskodik benne. Nemesek helyett egyszerű hétköznapi emberek szereplői: </a:t>
            </a:r>
            <a:r>
              <a:rPr lang="hu-HU" sz="2400" dirty="0" err="1">
                <a:latin typeface="Times New Roman" pitchFamily="18" charset="0"/>
                <a:cs typeface="Times New Roman" pitchFamily="18" charset="0"/>
              </a:rPr>
              <a:t>hajóbiztosok</a:t>
            </a:r>
            <a:r>
              <a:rPr lang="hu-HU" sz="2400" dirty="0">
                <a:latin typeface="Times New Roman" pitchFamily="18" charset="0"/>
                <a:cs typeface="Times New Roman" pitchFamily="18" charset="0"/>
              </a:rPr>
              <a:t>, kézművesek szerepelnek a műben. </a:t>
            </a:r>
          </a:p>
          <a:p>
            <a:pPr marL="0">
              <a:buNone/>
            </a:pPr>
            <a:endParaRPr lang="hu-H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églalap 1"/>
          <p:cNvSpPr/>
          <p:nvPr/>
        </p:nvSpPr>
        <p:spPr>
          <a:xfrm>
            <a:off x="323528" y="4413238"/>
            <a:ext cx="489654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hu-HU" sz="2400" dirty="0" err="1">
                <a:latin typeface="Times New Roman" pitchFamily="18" charset="0"/>
                <a:cs typeface="Times New Roman" pitchFamily="18" charset="0"/>
              </a:rPr>
              <a:t>Midász</a:t>
            </a:r>
            <a:r>
              <a:rPr lang="hu-HU" sz="2400" dirty="0">
                <a:latin typeface="Times New Roman" pitchFamily="18" charset="0"/>
                <a:cs typeface="Times New Roman" pitchFamily="18" charset="0"/>
              </a:rPr>
              <a:t> király történetére a regény első amerikai kiadásának címe is utal: Modern Midas</a:t>
            </a: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. Tímár </a:t>
            </a:r>
            <a:r>
              <a:rPr lang="hu-HU" sz="2400" dirty="0">
                <a:latin typeface="Times New Roman" pitchFamily="18" charset="0"/>
                <a:cs typeface="Times New Roman" pitchFamily="18" charset="0"/>
              </a:rPr>
              <a:t>Mihálynak minden sikerül, a legmerészebb vállalkozásai is sikeressé válnak, mégsem boldog.</a:t>
            </a:r>
          </a:p>
        </p:txBody>
      </p:sp>
      <p:pic>
        <p:nvPicPr>
          <p:cNvPr id="6" name="Kép 5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1772816"/>
            <a:ext cx="7817052" cy="2592287"/>
          </a:xfrm>
          <a:prstGeom prst="rect">
            <a:avLst/>
          </a:prstGeom>
        </p:spPr>
      </p:pic>
      <p:pic>
        <p:nvPicPr>
          <p:cNvPr id="4" name="Kép 3" descr="tumblr_mu9prwFiNr1raxrqzo1_50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516216" y="3429000"/>
            <a:ext cx="2502954" cy="324036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1520" y="1268760"/>
            <a:ext cx="8435280" cy="5400600"/>
          </a:xfrm>
        </p:spPr>
        <p:txBody>
          <a:bodyPr>
            <a:normAutofit/>
          </a:bodyPr>
          <a:lstStyle/>
          <a:p>
            <a:pPr marL="0" algn="just">
              <a:buNone/>
            </a:pPr>
            <a:r>
              <a:rPr lang="hu-HU" sz="2400" dirty="0">
                <a:latin typeface="Times New Roman" pitchFamily="18" charset="0"/>
                <a:cs typeface="Times New Roman" pitchFamily="18" charset="0"/>
              </a:rPr>
              <a:t>A főszereplő teljesíti Ali </a:t>
            </a:r>
            <a:r>
              <a:rPr lang="hu-HU" sz="2400" dirty="0" err="1">
                <a:latin typeface="Times New Roman" pitchFamily="18" charset="0"/>
                <a:cs typeface="Times New Roman" pitchFamily="18" charset="0"/>
              </a:rPr>
              <a:t>Csorbadzsi</a:t>
            </a:r>
            <a:r>
              <a:rPr lang="hu-HU" sz="2400" dirty="0">
                <a:latin typeface="Times New Roman" pitchFamily="18" charset="0"/>
                <a:cs typeface="Times New Roman" pitchFamily="18" charset="0"/>
              </a:rPr>
              <a:t> végakaratát, elviszi </a:t>
            </a:r>
            <a:r>
              <a:rPr lang="hu-HU" sz="2400" dirty="0" err="1">
                <a:latin typeface="Times New Roman" pitchFamily="18" charset="0"/>
                <a:cs typeface="Times New Roman" pitchFamily="18" charset="0"/>
              </a:rPr>
              <a:t>Tíméát</a:t>
            </a:r>
            <a:r>
              <a:rPr lang="hu-HU" sz="2400" dirty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hu-HU" sz="2400" dirty="0" err="1">
                <a:latin typeface="Times New Roman" pitchFamily="18" charset="0"/>
                <a:cs typeface="Times New Roman" pitchFamily="18" charset="0"/>
              </a:rPr>
              <a:t>Brazovics-házba</a:t>
            </a:r>
            <a:r>
              <a:rPr lang="hu-HU" sz="2400" dirty="0">
                <a:latin typeface="Times New Roman" pitchFamily="18" charset="0"/>
                <a:cs typeface="Times New Roman" pitchFamily="18" charset="0"/>
              </a:rPr>
              <a:t>. Az elázott búza és a török kincs révén megalapozza szerencséjét. Pénzügyi hatalmával Timár mások sorsát is irányítja: a </a:t>
            </a:r>
            <a:r>
              <a:rPr lang="hu-HU" sz="2400" dirty="0" err="1">
                <a:latin typeface="Times New Roman" pitchFamily="18" charset="0"/>
                <a:cs typeface="Times New Roman" pitchFamily="18" charset="0"/>
              </a:rPr>
              <a:t>Brazovics-házat</a:t>
            </a:r>
            <a:r>
              <a:rPr lang="hu-HU" sz="2400" dirty="0">
                <a:latin typeface="Times New Roman" pitchFamily="18" charset="0"/>
                <a:cs typeface="Times New Roman" pitchFamily="18" charset="0"/>
              </a:rPr>
              <a:t> tönkreteszi, másoknak kitüntetést szerez, a hűséges Fabula Jánost gazdaggá teszi. Mihály elveszi Tímeát, de ő inkább csak hálát érez iránta, valójában </a:t>
            </a:r>
            <a:r>
              <a:rPr lang="hu-HU" sz="2400" dirty="0" err="1">
                <a:latin typeface="Times New Roman" pitchFamily="18" charset="0"/>
                <a:cs typeface="Times New Roman" pitchFamily="18" charset="0"/>
              </a:rPr>
              <a:t>Kacsukába</a:t>
            </a:r>
            <a:r>
              <a:rPr lang="hu-HU" sz="2400" dirty="0">
                <a:latin typeface="Times New Roman" pitchFamily="18" charset="0"/>
                <a:cs typeface="Times New Roman" pitchFamily="18" charset="0"/>
              </a:rPr>
              <a:t> szerelmes. Mihály kettős életet él ezután: a sikeres kereskedő, jótevő férj életét Komáromban. És az egyszerű, boldog ember életét a Senki szigetén Noémivel. A folyamatos lelkiismeret-furdalás, </a:t>
            </a:r>
            <a:r>
              <a:rPr lang="hu-HU" sz="2400" dirty="0" err="1">
                <a:latin typeface="Times New Roman" pitchFamily="18" charset="0"/>
                <a:cs typeface="Times New Roman" pitchFamily="18" charset="0"/>
              </a:rPr>
              <a:t>Dódi</a:t>
            </a:r>
            <a:r>
              <a:rPr lang="hu-HU" sz="2400" dirty="0">
                <a:latin typeface="Times New Roman" pitchFamily="18" charset="0"/>
                <a:cs typeface="Times New Roman" pitchFamily="18" charset="0"/>
              </a:rPr>
              <a:t> halála, és </a:t>
            </a:r>
            <a:r>
              <a:rPr lang="hu-HU" sz="2400" dirty="0" err="1">
                <a:latin typeface="Times New Roman" pitchFamily="18" charset="0"/>
                <a:cs typeface="Times New Roman" pitchFamily="18" charset="0"/>
              </a:rPr>
              <a:t>Krisztyián</a:t>
            </a:r>
            <a:r>
              <a:rPr lang="hu-HU" sz="2400" dirty="0">
                <a:latin typeface="Times New Roman" pitchFamily="18" charset="0"/>
                <a:cs typeface="Times New Roman" pitchFamily="18" charset="0"/>
              </a:rPr>
              <a:t> Tódor felbukkanása miatt, már csak egy utat lát maga előtt: az </a:t>
            </a:r>
            <a:r>
              <a:rPr lang="hu-HU" sz="2400" dirty="0" err="1">
                <a:latin typeface="Times New Roman" pitchFamily="18" charset="0"/>
                <a:cs typeface="Times New Roman" pitchFamily="18" charset="0"/>
              </a:rPr>
              <a:t>öngyilkosságot.Azonban</a:t>
            </a:r>
            <a:r>
              <a:rPr lang="hu-HU" sz="2400" dirty="0">
                <a:latin typeface="Times New Roman" pitchFamily="18" charset="0"/>
                <a:cs typeface="Times New Roman" pitchFamily="18" charset="0"/>
              </a:rPr>
              <a:t> egy váratlan tragédia (Tódor halála) megmenti életét, új életet kezdhet Noémivel.</a:t>
            </a:r>
          </a:p>
        </p:txBody>
      </p:sp>
      <p:sp>
        <p:nvSpPr>
          <p:cNvPr id="2" name="Téglalap 1"/>
          <p:cNvSpPr/>
          <p:nvPr/>
        </p:nvSpPr>
        <p:spPr>
          <a:xfrm>
            <a:off x="323528" y="332655"/>
            <a:ext cx="311557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hu-HU" sz="3600" b="1" dirty="0" smtClean="0">
                <a:latin typeface="Times New Roman" pitchFamily="18" charset="0"/>
                <a:cs typeface="Times New Roman" pitchFamily="18" charset="0"/>
              </a:rPr>
              <a:t>Cselekmény:</a:t>
            </a:r>
            <a:endParaRPr lang="hu-HU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07504" y="114044"/>
            <a:ext cx="4608512" cy="6408712"/>
          </a:xfrm>
        </p:spPr>
        <p:txBody>
          <a:bodyPr>
            <a:normAutofit lnSpcReduction="10000"/>
          </a:bodyPr>
          <a:lstStyle/>
          <a:p>
            <a:pPr marL="0" algn="just">
              <a:buNone/>
            </a:pPr>
            <a:r>
              <a:rPr lang="hu-HU" sz="2800" b="1" dirty="0" smtClean="0">
                <a:latin typeface="Times New Roman" pitchFamily="18" charset="0"/>
                <a:cs typeface="Times New Roman" pitchFamily="18" charset="0"/>
              </a:rPr>
              <a:t>Helyszínek:</a:t>
            </a:r>
          </a:p>
          <a:p>
            <a:pPr marL="0" algn="just">
              <a:buNone/>
            </a:pPr>
            <a:endParaRPr lang="hu-H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algn="just">
              <a:buNone/>
            </a:pP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hu-HU" sz="2400" dirty="0">
                <a:latin typeface="Times New Roman" pitchFamily="18" charset="0"/>
                <a:cs typeface="Times New Roman" pitchFamily="18" charset="0"/>
              </a:rPr>
              <a:t>mű egyik helyszíne </a:t>
            </a:r>
            <a:r>
              <a:rPr lang="hu-HU" sz="2400" b="1" dirty="0">
                <a:latin typeface="Times New Roman" pitchFamily="18" charset="0"/>
                <a:cs typeface="Times New Roman" pitchFamily="18" charset="0"/>
              </a:rPr>
              <a:t>Komárom</a:t>
            </a:r>
            <a:r>
              <a:rPr lang="hu-HU" sz="2400" dirty="0">
                <a:latin typeface="Times New Roman" pitchFamily="18" charset="0"/>
                <a:cs typeface="Times New Roman" pitchFamily="18" charset="0"/>
              </a:rPr>
              <a:t>, az író szülővárosa. A város éppen Az arany ember története időpontjában élte fénykorát. A mű másik helyszíne a </a:t>
            </a:r>
            <a:r>
              <a:rPr lang="hu-HU" sz="2400" b="1" dirty="0">
                <a:latin typeface="Times New Roman" pitchFamily="18" charset="0"/>
                <a:cs typeface="Times New Roman" pitchFamily="18" charset="0"/>
              </a:rPr>
              <a:t>Senki szigete</a:t>
            </a:r>
            <a:r>
              <a:rPr lang="hu-HU" sz="2400" dirty="0">
                <a:latin typeface="Times New Roman" pitchFamily="18" charset="0"/>
                <a:cs typeface="Times New Roman" pitchFamily="18" charset="0"/>
              </a:rPr>
              <a:t>, ami a gondtalanság, felhőtlen nyugalom megtestesítője lesz Tímár Mihálynak. A mű első fejezetei a </a:t>
            </a:r>
            <a:r>
              <a:rPr lang="hu-HU" sz="2400" b="1" dirty="0">
                <a:latin typeface="Times New Roman" pitchFamily="18" charset="0"/>
                <a:cs typeface="Times New Roman" pitchFamily="18" charset="0"/>
              </a:rPr>
              <a:t>Vaskapu</a:t>
            </a:r>
            <a:r>
              <a:rPr lang="hu-HU" sz="2400" dirty="0">
                <a:latin typeface="Times New Roman" pitchFamily="18" charset="0"/>
                <a:cs typeface="Times New Roman" pitchFamily="18" charset="0"/>
              </a:rPr>
              <a:t>nál játszódnak, ahol Mihály rátermettségét mutatja be az író. A mű egy része </a:t>
            </a:r>
            <a:r>
              <a:rPr lang="hu-HU" sz="2400" b="1" dirty="0">
                <a:latin typeface="Times New Roman" pitchFamily="18" charset="0"/>
                <a:cs typeface="Times New Roman" pitchFamily="18" charset="0"/>
              </a:rPr>
              <a:t>Balatonfüred</a:t>
            </a:r>
            <a:r>
              <a:rPr lang="hu-HU" sz="2400" dirty="0">
                <a:latin typeface="Times New Roman" pitchFamily="18" charset="0"/>
                <a:cs typeface="Times New Roman" pitchFamily="18" charset="0"/>
              </a:rPr>
              <a:t>en játszódik</a:t>
            </a: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. A </a:t>
            </a:r>
            <a:r>
              <a:rPr lang="hu-HU" sz="2400" dirty="0">
                <a:latin typeface="Times New Roman" pitchFamily="18" charset="0"/>
                <a:cs typeface="Times New Roman" pitchFamily="18" charset="0"/>
              </a:rPr>
              <a:t>mű egy része Balatonfüreden játszódik, ami a pihenés és nyugalom megtestesítője.</a:t>
            </a:r>
          </a:p>
          <a:p>
            <a:pPr marL="0" algn="just">
              <a:buNone/>
            </a:pPr>
            <a:endParaRPr lang="hu-HU" sz="2400" dirty="0">
              <a:latin typeface="Times New Roman" pitchFamily="18" charset="0"/>
              <a:cs typeface="Times New Roman" pitchFamily="18" charset="0"/>
            </a:endParaRPr>
          </a:p>
          <a:p>
            <a:pPr marL="0" algn="just">
              <a:buNone/>
            </a:pPr>
            <a:endParaRPr lang="hu-HU" sz="2400" dirty="0">
              <a:latin typeface="Times New Roman" pitchFamily="18" charset="0"/>
              <a:cs typeface="Times New Roman" pitchFamily="18" charset="0"/>
            </a:endParaRPr>
          </a:p>
          <a:p>
            <a:pPr marL="0" algn="just">
              <a:buNone/>
            </a:pPr>
            <a:endParaRPr lang="hu-H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églalap 1"/>
          <p:cNvSpPr/>
          <p:nvPr/>
        </p:nvSpPr>
        <p:spPr>
          <a:xfrm>
            <a:off x="5220072" y="183316"/>
            <a:ext cx="3809822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2800" b="1" dirty="0"/>
              <a:t>Szimbólumok</a:t>
            </a:r>
            <a:r>
              <a:rPr lang="hu-HU" sz="2800" b="1" dirty="0" smtClean="0"/>
              <a:t>:</a:t>
            </a:r>
          </a:p>
          <a:p>
            <a:endParaRPr lang="hu-HU" dirty="0"/>
          </a:p>
          <a:p>
            <a:pPr algn="just"/>
            <a:endParaRPr lang="hu-HU" dirty="0"/>
          </a:p>
          <a:p>
            <a:pPr algn="just"/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Pénz</a:t>
            </a:r>
            <a:r>
              <a:rPr 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Mihály úgy látja, hogy a pénz inkább csak rosszat hozott számára.</a:t>
            </a:r>
          </a:p>
          <a:p>
            <a:pPr algn="just"/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Hold</a:t>
            </a:r>
            <a:r>
              <a:rPr 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A vörös félhold iszlám szimbólum, a kincset rejtő zsákot díszíti. Noémi szerint az öngyilkosok lakhelye, ahol nincsenek érzelmek, sem öröm, sem bánat.</a:t>
            </a:r>
          </a:p>
          <a:p>
            <a:pPr algn="just"/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Duna: </a:t>
            </a:r>
            <a:r>
              <a:rPr 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víz rombol és pusztít, összeköt és szétválaszt.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408</Words>
  <Application>Microsoft Office PowerPoint</Application>
  <PresentationFormat>Diavetítés a képernyőre (4:3 oldalarány)</PresentationFormat>
  <Paragraphs>18</Paragraphs>
  <Slides>4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4</vt:i4>
      </vt:variant>
    </vt:vector>
  </HeadingPairs>
  <TitlesOfParts>
    <vt:vector size="8" baseType="lpstr">
      <vt:lpstr>Arial</vt:lpstr>
      <vt:lpstr>Calibri</vt:lpstr>
      <vt:lpstr>Times New Roman</vt:lpstr>
      <vt:lpstr>Office-téma</vt:lpstr>
      <vt:lpstr>PowerPoint-bemutató</vt:lpstr>
      <vt:lpstr>PowerPoint-bemutató</vt:lpstr>
      <vt:lpstr>PowerPoint-bemutató</vt:lpstr>
      <vt:lpstr>PowerPoint-bemutató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Péter</dc:creator>
  <cp:lastModifiedBy>Péter</cp:lastModifiedBy>
  <cp:revision>3</cp:revision>
  <dcterms:created xsi:type="dcterms:W3CDTF">2015-09-15T05:28:25Z</dcterms:created>
  <dcterms:modified xsi:type="dcterms:W3CDTF">2018-05-16T18:37:15Z</dcterms:modified>
</cp:coreProperties>
</file>