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73" r:id="rId4"/>
    <p:sldId id="269" r:id="rId5"/>
    <p:sldId id="272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 varScale="1">
        <p:scale>
          <a:sx n="69" d="100"/>
          <a:sy n="69" d="100"/>
        </p:scale>
        <p:origin x="143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7914-0295-4B79-89E8-1A8D7B72D870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35BB-DED7-4083-9B0A-3FB06D3C0E3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7914-0295-4B79-89E8-1A8D7B72D870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35BB-DED7-4083-9B0A-3FB06D3C0E3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7914-0295-4B79-89E8-1A8D7B72D870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35BB-DED7-4083-9B0A-3FB06D3C0E3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7914-0295-4B79-89E8-1A8D7B72D870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35BB-DED7-4083-9B0A-3FB06D3C0E3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7914-0295-4B79-89E8-1A8D7B72D870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35BB-DED7-4083-9B0A-3FB06D3C0E3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7914-0295-4B79-89E8-1A8D7B72D870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35BB-DED7-4083-9B0A-3FB06D3C0E3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7914-0295-4B79-89E8-1A8D7B72D870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35BB-DED7-4083-9B0A-3FB06D3C0E3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7914-0295-4B79-89E8-1A8D7B72D870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35BB-DED7-4083-9B0A-3FB06D3C0E3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7914-0295-4B79-89E8-1A8D7B72D870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35BB-DED7-4083-9B0A-3FB06D3C0E3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7914-0295-4B79-89E8-1A8D7B72D870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35BB-DED7-4083-9B0A-3FB06D3C0E3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7914-0295-4B79-89E8-1A8D7B72D870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35BB-DED7-4083-9B0A-3FB06D3C0E3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C7914-0295-4B79-89E8-1A8D7B72D870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035BB-DED7-4083-9B0A-3FB06D3C0E36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88640"/>
            <a:ext cx="8507288" cy="648072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Kertész Imre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1929-ben </a:t>
            </a:r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Budapesten 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született.1944-ben </a:t>
            </a:r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tizennégy évesen Auschwitzba deportálták, a felszabadulás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Buchenwaldban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érte. 1945-ben </a:t>
            </a:r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tért haza</a:t>
            </a:r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. 1973-ban jelent meg első regénye: Sorstalanság (13 évig készült). A nyolcvanas évektől számos hazai és nemzetközi elismerésben részesült (József Attila díj, Kossuth díj, Herder-díj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 2002-ben a – első magyar íróként- megkapta a Nobel-díjat.</a:t>
            </a:r>
          </a:p>
          <a:p>
            <a:pPr marL="0" indent="0" algn="just">
              <a:spcBef>
                <a:spcPts val="0"/>
              </a:spcBef>
              <a:buNone/>
            </a:pPr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7917" y="3789040"/>
            <a:ext cx="4102052" cy="26868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88640"/>
            <a:ext cx="8507288" cy="324036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hu-HU" b="1" dirty="0">
                <a:latin typeface="Times New Roman" pitchFamily="18" charset="0"/>
                <a:cs typeface="Times New Roman" pitchFamily="18" charset="0"/>
              </a:rPr>
              <a:t>Sorstalanság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Cím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: a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mű értelmezésében a sors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 választás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szabadságát jelenti, a Sorstalanság cím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 választás szabadságának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hiányára utal.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hu-H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Köves Gyuri megfogalmazásában: „Végigéltem egy adott sorsot. Nem az én sorsom volt, de én éltem végig</a:t>
            </a:r>
            <a:r>
              <a:rPr lang="hu-H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Műfaj: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mű önéletrajzi ihletésű, azonban a főhős neve Köves Gyuri, ezzel egyértelművé teszi az író, hogy nem a saját történetét meséli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el. 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hu-H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79512" y="3429000"/>
            <a:ext cx="489654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 mű fejlődésregényként is értelmezhető, középpontjában a főhős saját életútja, fejlődéstörténete áll, melyben az ifjúkorú ábrándozástól, a felnőtt kor, érett józanságáig jut el. A tanulás és az alkalmazkodás során, a túlélést kellett megtanulnia Gyurinak.</a:t>
            </a:r>
          </a:p>
          <a:p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847" y="3429000"/>
            <a:ext cx="4094424" cy="246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40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88640"/>
            <a:ext cx="8507288" cy="648072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hu-HU" sz="2500" b="1" dirty="0" smtClean="0">
                <a:latin typeface="Times New Roman" pitchFamily="18" charset="0"/>
                <a:cs typeface="Times New Roman" pitchFamily="18" charset="0"/>
              </a:rPr>
              <a:t>Az elbeszélő </a:t>
            </a:r>
            <a:r>
              <a:rPr lang="hu-HU" sz="2500" b="1" dirty="0" smtClean="0">
                <a:latin typeface="Times New Roman" pitchFamily="18" charset="0"/>
                <a:cs typeface="Times New Roman" pitchFamily="18" charset="0"/>
              </a:rPr>
              <a:t>nézőpontja: </a:t>
            </a:r>
            <a:r>
              <a:rPr lang="hu-H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500" dirty="0" smtClean="0"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sz="2500" dirty="0">
                <a:latin typeface="Times New Roman" pitchFamily="18" charset="0"/>
                <a:cs typeface="Times New Roman" pitchFamily="18" charset="0"/>
              </a:rPr>
              <a:t>elbeszélt én és az </a:t>
            </a:r>
            <a:r>
              <a:rPr lang="hu-HU" sz="2500" dirty="0" smtClean="0">
                <a:latin typeface="Times New Roman" pitchFamily="18" charset="0"/>
                <a:cs typeface="Times New Roman" pitchFamily="18" charset="0"/>
              </a:rPr>
              <a:t>elbeszélő </a:t>
            </a:r>
            <a:r>
              <a:rPr lang="hu-HU" sz="2500" dirty="0">
                <a:latin typeface="Times New Roman" pitchFamily="18" charset="0"/>
                <a:cs typeface="Times New Roman" pitchFamily="18" charset="0"/>
              </a:rPr>
              <a:t>én között sajátos viszony áll fenn: tudjuk, hogy az író csak évekkel az események után, </a:t>
            </a:r>
            <a:r>
              <a:rPr lang="hu-HU" sz="2500" dirty="0" smtClean="0">
                <a:latin typeface="Times New Roman" pitchFamily="18" charset="0"/>
                <a:cs typeface="Times New Roman" pitchFamily="18" charset="0"/>
              </a:rPr>
              <a:t>felnőtt </a:t>
            </a:r>
            <a:r>
              <a:rPr lang="hu-HU" sz="2500" dirty="0">
                <a:latin typeface="Times New Roman" pitchFamily="18" charset="0"/>
                <a:cs typeface="Times New Roman" pitchFamily="18" charset="0"/>
              </a:rPr>
              <a:t>korában írhatta meg a történetet, de mégis úgy érezzük, mintha </a:t>
            </a:r>
            <a:r>
              <a:rPr lang="hu-HU" sz="2500" dirty="0" smtClean="0">
                <a:latin typeface="Times New Roman" pitchFamily="18" charset="0"/>
                <a:cs typeface="Times New Roman" pitchFamily="18" charset="0"/>
              </a:rPr>
              <a:t>először </a:t>
            </a:r>
            <a:r>
              <a:rPr lang="hu-HU" sz="2500" dirty="0">
                <a:latin typeface="Times New Roman" pitchFamily="18" charset="0"/>
                <a:cs typeface="Times New Roman" pitchFamily="18" charset="0"/>
              </a:rPr>
              <a:t>élné át az egészet, és nem tudná hogy mi lesz az egésznek a következménye</a:t>
            </a:r>
            <a:r>
              <a:rPr lang="hu-HU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2500" b="1" dirty="0">
                <a:latin typeface="Times New Roman" pitchFamily="18" charset="0"/>
                <a:cs typeface="Times New Roman" pitchFamily="18" charset="0"/>
              </a:rPr>
              <a:t>A mű történelmi </a:t>
            </a:r>
            <a:r>
              <a:rPr lang="hu-HU" sz="2500" b="1" dirty="0" smtClean="0">
                <a:latin typeface="Times New Roman" pitchFamily="18" charset="0"/>
                <a:cs typeface="Times New Roman" pitchFamily="18" charset="0"/>
              </a:rPr>
              <a:t>háttere: </a:t>
            </a:r>
            <a:r>
              <a:rPr lang="hu-HU" sz="25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500" dirty="0">
                <a:latin typeface="Times New Roman" pitchFamily="18" charset="0"/>
                <a:cs typeface="Times New Roman" pitchFamily="18" charset="0"/>
              </a:rPr>
              <a:t>náci ideológia alapja a szociáldarwinizmus, amely szerint a nemzetek küzdenek az élettérért, és a gyengébb népek eltűnnek. Hitler szerint a zsidók alsóbb rendűek, és veszélyeztetik a germán fajt, ezért meg kell tőlük tisztítani a társadalmat. A második világháború alatt a zsidókat koncentrációs táborokba gyűjtötték, ahol módszeresen lemészárolták őket</a:t>
            </a:r>
            <a:r>
              <a:rPr lang="hu-HU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hu-HU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hu-HU" sz="2500" b="1" dirty="0" smtClean="0">
                <a:latin typeface="Times New Roman" pitchFamily="18" charset="0"/>
                <a:cs typeface="Times New Roman" pitchFamily="18" charset="0"/>
              </a:rPr>
              <a:t>Cselekmény:</a:t>
            </a:r>
            <a:r>
              <a:rPr lang="hu-HU" sz="2500" dirty="0" smtClean="0">
                <a:latin typeface="Times New Roman" pitchFamily="18" charset="0"/>
                <a:cs typeface="Times New Roman" pitchFamily="18" charset="0"/>
              </a:rPr>
              <a:t> Köves </a:t>
            </a:r>
            <a:r>
              <a:rPr lang="hu-HU" sz="2500" dirty="0">
                <a:latin typeface="Times New Roman" pitchFamily="18" charset="0"/>
                <a:cs typeface="Times New Roman" pitchFamily="18" charset="0"/>
              </a:rPr>
              <a:t>György 15 éves gimnáziumi tanuló nem megy iskolába, hogy együtt tölthesse a napot az apjával, akit behívtak munkaszolgálatra. Apja és mostoha anyja tűzifával kereskedtek; a boltot most átadják korábbi segédjüknek. Budapest, két hónap múlva – nyár: a gimnáziumban korábban fejeződött be a tanítás „a háború miatt”, Köves Gyurka kötelező munkát végez: a csepeli kőolajfinomító lebombázott épületeit építik újjá. A Csepelre tartó autóbuszról egy rendőr leszállítja a zsidó utasokat.</a:t>
            </a:r>
          </a:p>
          <a:p>
            <a:pPr marL="0" indent="0" algn="just">
              <a:spcBef>
                <a:spcPts val="0"/>
              </a:spcBef>
              <a:buNone/>
            </a:pPr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7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88640"/>
            <a:ext cx="8507288" cy="648072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A csapat őrzését végül csendőrik veszik át és éjszakára mindenkit bezárnak az Andrássy csendőrlaktanya udvarára, illetve az istállókba. A következő napokban a német tisztek és a magyar Zsidótanács képviselői mindenkinek azt tanácsolják, hogy önként jelentkezzenek németországi munkára, Köves Gyurka is jelentkezik a munkára. Néhány nap múlva a vonat megérkezik Auschwitz-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Birkenauba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. Három nap múlva vonatra teszik őket – három napos út, nyolcvanan egy vagonban – az úti- cél: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Buchenwald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Köves itt már sorszámot kap – 64921 – amit meg kell tanulnia, mert mostantól ez a neve. Köves végleges helye a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zeitzi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altábor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lesz. Itt ismerkedik Meg Citrom Bandival, aki régóta raboskodik, így sok hasznos tanácsot adhat neki a túléléshez. átja, hogy társainak egyre fogy az ereje, sorra eltűnnek az emberek, akiket ismert. – Megismeri a „menekülés” három formáját: az emlékeibe merül és gépiesen, oda sem gondolva cselekszik; megpróbál elbújni a tábor területén, de az ilyet mindig megtalálják és kegyetlenül megbüntetik; megpróbál elszökni a táborból, de mindig visszahozzák és a többiek előtt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kivégzik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spcBef>
                <a:spcPts val="0"/>
              </a:spcBef>
              <a:buNone/>
            </a:pPr>
            <a:endParaRPr lang="hu-H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82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88640"/>
            <a:ext cx="8507288" cy="331236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Három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hónap múlva a jobb térdén egy sérülés elfertőződik, hamarosan a combja is megtelik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gennyel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. Társai elviszik a gyengélkedőre, innen átszállítják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Gleinába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, a kórházba. Egyre gyakrabban lehet távoli ágyúdörgést hallani. A kórház a szokott rend szerint működik, de feltűnő változások is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vanak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: „gyanús idegenek” néznek be a kórterembe, suttogva beszélgetnek. Aztán egy napon a hangszóróból izgatott parancs szólítja fel az SS-őröket a tábor elhagyására. Később több nyelven elmondott üzeneteket hallanak, magyarul is: „a magyar lágerbizottság megalakult” – a tábor felszabadult!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179512" y="3284984"/>
            <a:ext cx="468052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Hazatérve tapasztalja, hogy régi lakásukban már más lakik, be sem engedik. Hazatérve felkeresi Citrom Bandit, aki nem tért haza, házukba mások költöztek, a szomszéd Steineréktől tudja meg, hogy apja meghalt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Mauthausenben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. Az anyja él, érdeklődött is utána. A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mostoha anyja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feleségül ment Sütő úrhoz. A mű végén Köves Gyuri a jövőről elmélkedik.</a:t>
            </a:r>
          </a:p>
          <a:p>
            <a:pPr algn="just"/>
            <a:endParaRPr lang="hu-HU" sz="22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288" y="3068960"/>
            <a:ext cx="3401264" cy="3508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63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728</Words>
  <Application>Microsoft Office PowerPoint</Application>
  <PresentationFormat>Diavetítés a képernyőre (4:3 oldalarány)</PresentationFormat>
  <Paragraphs>16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Péter</dc:creator>
  <cp:lastModifiedBy>Péter</cp:lastModifiedBy>
  <cp:revision>16</cp:revision>
  <dcterms:created xsi:type="dcterms:W3CDTF">2015-08-27T02:13:55Z</dcterms:created>
  <dcterms:modified xsi:type="dcterms:W3CDTF">2018-05-16T19:30:30Z</dcterms:modified>
</cp:coreProperties>
</file>