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7" r:id="rId2"/>
    <p:sldId id="258" r:id="rId3"/>
    <p:sldId id="260" r:id="rId4"/>
    <p:sldId id="259" r:id="rId5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370F8E-D648-47CC-9464-5F7B31A3C365}" type="datetimeFigureOut">
              <a:rPr lang="hu-HU" smtClean="0"/>
              <a:t>2024. 04. 02.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20AE61-CBC7-49B1-B3AE-D20E698A74B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727294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20AE61-CBC7-49B1-B3AE-D20E698A74B7}" type="slidenum">
              <a:rPr lang="hu-HU" smtClean="0"/>
              <a:t>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02743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5F401-C947-4F5B-9246-D838254E0DE0}" type="datetimeFigureOut">
              <a:rPr lang="hu-HU" smtClean="0"/>
              <a:pPr/>
              <a:t>2024. 04. 02.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C549F-75BF-416E-B75D-1BF1B1106B23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5F401-C947-4F5B-9246-D838254E0DE0}" type="datetimeFigureOut">
              <a:rPr lang="hu-HU" smtClean="0"/>
              <a:pPr/>
              <a:t>2024. 04. 02.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C549F-75BF-416E-B75D-1BF1B1106B23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5F401-C947-4F5B-9246-D838254E0DE0}" type="datetimeFigureOut">
              <a:rPr lang="hu-HU" smtClean="0"/>
              <a:pPr/>
              <a:t>2024. 04. 02.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C549F-75BF-416E-B75D-1BF1B1106B23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5F401-C947-4F5B-9246-D838254E0DE0}" type="datetimeFigureOut">
              <a:rPr lang="hu-HU" smtClean="0"/>
              <a:pPr/>
              <a:t>2024. 04. 02.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C549F-75BF-416E-B75D-1BF1B1106B23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5F401-C947-4F5B-9246-D838254E0DE0}" type="datetimeFigureOut">
              <a:rPr lang="hu-HU" smtClean="0"/>
              <a:pPr/>
              <a:t>2024. 04. 02.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C549F-75BF-416E-B75D-1BF1B1106B23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5F401-C947-4F5B-9246-D838254E0DE0}" type="datetimeFigureOut">
              <a:rPr lang="hu-HU" smtClean="0"/>
              <a:pPr/>
              <a:t>2024. 04. 02.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C549F-75BF-416E-B75D-1BF1B1106B23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5F401-C947-4F5B-9246-D838254E0DE0}" type="datetimeFigureOut">
              <a:rPr lang="hu-HU" smtClean="0"/>
              <a:pPr/>
              <a:t>2024. 04. 02.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C549F-75BF-416E-B75D-1BF1B1106B23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5F401-C947-4F5B-9246-D838254E0DE0}" type="datetimeFigureOut">
              <a:rPr lang="hu-HU" smtClean="0"/>
              <a:pPr/>
              <a:t>2024. 04. 02.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C549F-75BF-416E-B75D-1BF1B1106B23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5F401-C947-4F5B-9246-D838254E0DE0}" type="datetimeFigureOut">
              <a:rPr lang="hu-HU" smtClean="0"/>
              <a:pPr/>
              <a:t>2024. 04. 02.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C549F-75BF-416E-B75D-1BF1B1106B23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5F401-C947-4F5B-9246-D838254E0DE0}" type="datetimeFigureOut">
              <a:rPr lang="hu-HU" smtClean="0"/>
              <a:pPr/>
              <a:t>2024. 04. 02.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C549F-75BF-416E-B75D-1BF1B1106B23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5F401-C947-4F5B-9246-D838254E0DE0}" type="datetimeFigureOut">
              <a:rPr lang="hu-HU" smtClean="0"/>
              <a:pPr/>
              <a:t>2024. 04. 02.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C549F-75BF-416E-B75D-1BF1B1106B23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D5F401-C947-4F5B-9246-D838254E0DE0}" type="datetimeFigureOut">
              <a:rPr lang="hu-HU" smtClean="0"/>
              <a:pPr/>
              <a:t>2024. 04. 02.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FC549F-75BF-416E-B75D-1BF1B1106B23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57804" y="681083"/>
            <a:ext cx="6552728" cy="3670711"/>
          </a:xfrm>
        </p:spPr>
        <p:txBody>
          <a:bodyPr>
            <a:normAutofit lnSpcReduction="10000"/>
          </a:bodyPr>
          <a:lstStyle/>
          <a:p>
            <a:pPr marL="0" algn="just">
              <a:buNone/>
            </a:pPr>
            <a:r>
              <a:rPr lang="hu-HU" sz="2200" dirty="0" err="1">
                <a:latin typeface="Times New Roman" pitchFamily="18" charset="0"/>
                <a:cs typeface="Times New Roman" pitchFamily="18" charset="0"/>
              </a:rPr>
              <a:t>Ursula</a:t>
            </a:r>
            <a:r>
              <a:rPr lang="hu-H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200" dirty="0" err="1">
                <a:latin typeface="Times New Roman" pitchFamily="18" charset="0"/>
                <a:cs typeface="Times New Roman" pitchFamily="18" charset="0"/>
              </a:rPr>
              <a:t>Kroeber</a:t>
            </a:r>
            <a:r>
              <a:rPr lang="hu-HU" sz="2200" dirty="0">
                <a:latin typeface="Times New Roman" pitchFamily="18" charset="0"/>
                <a:cs typeface="Times New Roman" pitchFamily="18" charset="0"/>
              </a:rPr>
              <a:t> Le </a:t>
            </a:r>
            <a:r>
              <a:rPr lang="hu-HU" sz="2200" dirty="0" err="1">
                <a:latin typeface="Times New Roman" pitchFamily="18" charset="0"/>
                <a:cs typeface="Times New Roman" pitchFamily="18" charset="0"/>
              </a:rPr>
              <a:t>Guin</a:t>
            </a:r>
            <a:r>
              <a:rPr lang="hu-HU" sz="2200" dirty="0">
                <a:latin typeface="Times New Roman" pitchFamily="18" charset="0"/>
                <a:cs typeface="Times New Roman" pitchFamily="18" charset="0"/>
              </a:rPr>
              <a:t> (1929 - 2018) amerikai írónő, aki leginkább </a:t>
            </a:r>
            <a:r>
              <a:rPr lang="hu-HU" sz="2200" dirty="0" smtClean="0">
                <a:latin typeface="Times New Roman" pitchFamily="18" charset="0"/>
                <a:cs typeface="Times New Roman" pitchFamily="18" charset="0"/>
              </a:rPr>
              <a:t>a sci-fi és </a:t>
            </a:r>
            <a:r>
              <a:rPr lang="hu-HU" sz="2200" dirty="0" err="1" smtClean="0">
                <a:latin typeface="Times New Roman" pitchFamily="18" charset="0"/>
                <a:cs typeface="Times New Roman" pitchFamily="18" charset="0"/>
              </a:rPr>
              <a:t>fantasy</a:t>
            </a:r>
            <a:r>
              <a:rPr lang="hu-H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200" dirty="0" err="1" smtClean="0">
                <a:latin typeface="Times New Roman" pitchFamily="18" charset="0"/>
                <a:cs typeface="Times New Roman" pitchFamily="18" charset="0"/>
              </a:rPr>
              <a:t>műveiről</a:t>
            </a:r>
            <a:r>
              <a:rPr lang="hu-HU" sz="2200" dirty="0" smtClean="0">
                <a:latin typeface="Times New Roman" pitchFamily="18" charset="0"/>
                <a:cs typeface="Times New Roman" pitchFamily="18" charset="0"/>
              </a:rPr>
              <a:t> ismert. </a:t>
            </a:r>
            <a:r>
              <a:rPr lang="hu-HU" sz="2200" dirty="0">
                <a:latin typeface="Times New Roman" pitchFamily="18" charset="0"/>
                <a:cs typeface="Times New Roman" pitchFamily="18" charset="0"/>
              </a:rPr>
              <a:t>Irodalmi pályafutása közel hatvan évet ölelt fel, több mint húsz regényt és több mint száz novellát, emellett verseket, irodalomkritikákat és gyermekkönyveket is írt</a:t>
            </a:r>
            <a:r>
              <a:rPr lang="hu-HU" sz="2200" dirty="0" smtClean="0">
                <a:latin typeface="Times New Roman" pitchFamily="18" charset="0"/>
                <a:cs typeface="Times New Roman" pitchFamily="18" charset="0"/>
              </a:rPr>
              <a:t>. Le </a:t>
            </a:r>
            <a:r>
              <a:rPr lang="hu-HU" sz="2200" dirty="0" err="1">
                <a:latin typeface="Times New Roman" pitchFamily="18" charset="0"/>
                <a:cs typeface="Times New Roman" pitchFamily="18" charset="0"/>
              </a:rPr>
              <a:t>Guin</a:t>
            </a:r>
            <a:r>
              <a:rPr lang="hu-HU" sz="2200" dirty="0">
                <a:latin typeface="Times New Roman" pitchFamily="18" charset="0"/>
                <a:cs typeface="Times New Roman" pitchFamily="18" charset="0"/>
              </a:rPr>
              <a:t> a "társadalmi </a:t>
            </a:r>
            <a:r>
              <a:rPr lang="hu-HU" sz="2200" dirty="0" err="1">
                <a:latin typeface="Times New Roman" pitchFamily="18" charset="0"/>
                <a:cs typeface="Times New Roman" pitchFamily="18" charset="0"/>
              </a:rPr>
              <a:t>science</a:t>
            </a:r>
            <a:r>
              <a:rPr lang="hu-H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200" dirty="0" err="1">
                <a:latin typeface="Times New Roman" pitchFamily="18" charset="0"/>
                <a:cs typeface="Times New Roman" pitchFamily="18" charset="0"/>
              </a:rPr>
              <a:t>fiction</a:t>
            </a:r>
            <a:r>
              <a:rPr lang="hu-HU" sz="2200" dirty="0">
                <a:latin typeface="Times New Roman" pitchFamily="18" charset="0"/>
                <a:cs typeface="Times New Roman" pitchFamily="18" charset="0"/>
              </a:rPr>
              <a:t>" kifejezést javasolta néhány írására, műveiben nem a technikai fejlettség van a középpontban, hanem kultúrák ütközése, nemi szerepek különbözősége. Magyarul is megjelentek művei például: A Szigetvilág varázslója, A sötétség balkeze.  </a:t>
            </a:r>
          </a:p>
          <a:p>
            <a:pPr marL="0" algn="just">
              <a:buNone/>
            </a:pPr>
            <a:endParaRPr lang="hu-HU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Szövegdoboz 1"/>
          <p:cNvSpPr txBox="1"/>
          <p:nvPr/>
        </p:nvSpPr>
        <p:spPr>
          <a:xfrm>
            <a:off x="179512" y="188640"/>
            <a:ext cx="871296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Ursula</a:t>
            </a:r>
            <a:r>
              <a:rPr lang="hu-HU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 </a:t>
            </a:r>
            <a:r>
              <a:rPr lang="hu-HU" sz="2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LeGuin</a:t>
            </a:r>
            <a:r>
              <a:rPr lang="hu-HU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Azok, akik elhagyják </a:t>
            </a:r>
            <a:r>
              <a:rPr lang="hu-HU" sz="2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Omelast</a:t>
            </a:r>
            <a:endParaRPr lang="hu-HU" sz="2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artalom helye 2"/>
          <p:cNvSpPr txBox="1">
            <a:spLocks/>
          </p:cNvSpPr>
          <p:nvPr/>
        </p:nvSpPr>
        <p:spPr>
          <a:xfrm>
            <a:off x="35496" y="4005064"/>
            <a:ext cx="8856984" cy="2827365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algn="just">
              <a:buNone/>
            </a:pPr>
            <a:r>
              <a:rPr lang="hu-HU" sz="2200" b="1" dirty="0">
                <a:latin typeface="Times New Roman" pitchFamily="18" charset="0"/>
                <a:cs typeface="Times New Roman" pitchFamily="18" charset="0"/>
              </a:rPr>
              <a:t>Azok, akik elhagyták </a:t>
            </a:r>
            <a:r>
              <a:rPr lang="hu-HU" sz="2200" b="1" dirty="0" err="1">
                <a:latin typeface="Times New Roman" pitchFamily="18" charset="0"/>
                <a:cs typeface="Times New Roman" pitchFamily="18" charset="0"/>
              </a:rPr>
              <a:t>Omelast</a:t>
            </a:r>
            <a:endParaRPr lang="hu-HU" sz="2200" b="1" dirty="0">
              <a:latin typeface="Times New Roman" pitchFamily="18" charset="0"/>
              <a:cs typeface="Times New Roman" pitchFamily="18" charset="0"/>
            </a:endParaRPr>
          </a:p>
          <a:p>
            <a:pPr marL="0" algn="just">
              <a:buNone/>
            </a:pPr>
            <a:r>
              <a:rPr lang="hu-HU" sz="2200" dirty="0">
                <a:latin typeface="Times New Roman" pitchFamily="18" charset="0"/>
                <a:cs typeface="Times New Roman" pitchFamily="18" charset="0"/>
              </a:rPr>
              <a:t>A címben szereplő motívum, az otthon elhagyása e népmesékben kalandok keresése, vagy új tapasztalatok szerzése miatt történik, a Bibliában a Kivonulás könyvében a zsidó nép otthont keres magának. Arany János: Rege a csodaszarvasról című művében Hunor és Magyar a csodaszarvas után erednek, és ők is új hazára lelnek. </a:t>
            </a:r>
            <a:r>
              <a:rPr lang="hu-HU" sz="2200" b="1" dirty="0">
                <a:latin typeface="Times New Roman" pitchFamily="18" charset="0"/>
                <a:cs typeface="Times New Roman" pitchFamily="18" charset="0"/>
              </a:rPr>
              <a:t>A mű műfaja</a:t>
            </a:r>
            <a:r>
              <a:rPr lang="hu-HU" sz="2200" dirty="0">
                <a:latin typeface="Times New Roman" pitchFamily="18" charset="0"/>
                <a:cs typeface="Times New Roman" pitchFamily="18" charset="0"/>
              </a:rPr>
              <a:t> utópia: elképzelt, tökéletesen működő, eszményített társadalmi berendezkedést leíró mű.  A mű végére azonban megtudjuk, hogy ennek a boldogságnak súlyos ára van.</a:t>
            </a:r>
          </a:p>
          <a:p>
            <a:pPr marL="0" algn="just">
              <a:buNone/>
            </a:pPr>
            <a:endParaRPr lang="hu-HU" sz="2200" dirty="0">
              <a:latin typeface="Times New Roman" pitchFamily="18" charset="0"/>
              <a:cs typeface="Times New Roman" pitchFamily="18" charset="0"/>
            </a:endParaRPr>
          </a:p>
          <a:p>
            <a:pPr marL="0" algn="just">
              <a:buNone/>
            </a:pPr>
            <a:endParaRPr lang="hu-HU" sz="2200" dirty="0">
              <a:latin typeface="Times New Roman" pitchFamily="18" charset="0"/>
              <a:cs typeface="Times New Roman" pitchFamily="18" charset="0"/>
            </a:endParaRPr>
          </a:p>
          <a:p>
            <a:pPr marL="0" algn="just">
              <a:buNone/>
            </a:pPr>
            <a:endParaRPr lang="hu-HU" sz="2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0644" y="908720"/>
            <a:ext cx="2121836" cy="2448272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07504" y="3645024"/>
            <a:ext cx="4464496" cy="3212976"/>
          </a:xfrm>
        </p:spPr>
        <p:txBody>
          <a:bodyPr>
            <a:normAutofit fontScale="92500"/>
          </a:bodyPr>
          <a:lstStyle/>
          <a:p>
            <a:pPr marL="0" algn="just">
              <a:buNone/>
            </a:pPr>
            <a:r>
              <a:rPr lang="hu-HU" sz="2200" dirty="0">
                <a:latin typeface="Times New Roman" pitchFamily="18" charset="0"/>
                <a:cs typeface="Times New Roman" pitchFamily="18" charset="0"/>
              </a:rPr>
              <a:t>A történet a városi fesztivál képeivel indít, mindenki vidám, mindenhonnan vidám hangokat hallunk. A szerző elismeri, hogy általában az irodalmi művek témája a hiány és szenvedés, nem a határtalan </a:t>
            </a:r>
            <a:r>
              <a:rPr lang="hu-HU" sz="2200" dirty="0" smtClean="0">
                <a:latin typeface="Times New Roman" pitchFamily="18" charset="0"/>
                <a:cs typeface="Times New Roman" pitchFamily="18" charset="0"/>
              </a:rPr>
              <a:t>boldogság. </a:t>
            </a:r>
            <a:r>
              <a:rPr lang="hu-HU" sz="2200" dirty="0" smtClean="0">
                <a:latin typeface="Times New Roman" pitchFamily="18" charset="0"/>
                <a:cs typeface="Times New Roman" pitchFamily="18" charset="0"/>
              </a:rPr>
              <a:t>Mivel </a:t>
            </a:r>
            <a:r>
              <a:rPr lang="hu-HU" sz="2200" dirty="0">
                <a:latin typeface="Times New Roman" pitchFamily="18" charset="0"/>
                <a:cs typeface="Times New Roman" pitchFamily="18" charset="0"/>
              </a:rPr>
              <a:t>mindenki máshogy képzeli el a valódi boldogságot, ezért a szerző az olvasóhoz fordul, hogy használja a fantáziáját, vegyen részt az alkotás folyamatában. </a:t>
            </a:r>
          </a:p>
        </p:txBody>
      </p:sp>
      <p:sp>
        <p:nvSpPr>
          <p:cNvPr id="4" name="Tartalom helye 2"/>
          <p:cNvSpPr txBox="1">
            <a:spLocks/>
          </p:cNvSpPr>
          <p:nvPr/>
        </p:nvSpPr>
        <p:spPr>
          <a:xfrm>
            <a:off x="107504" y="188640"/>
            <a:ext cx="8507288" cy="3456384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algn="just">
              <a:buNone/>
            </a:pPr>
            <a:r>
              <a:rPr lang="hu-HU" sz="2200" dirty="0">
                <a:latin typeface="Times New Roman" pitchFamily="18" charset="0"/>
                <a:cs typeface="Times New Roman" pitchFamily="18" charset="0"/>
              </a:rPr>
              <a:t>Az </a:t>
            </a:r>
            <a:r>
              <a:rPr lang="hu-HU" sz="2200" b="1" dirty="0">
                <a:latin typeface="Times New Roman" pitchFamily="18" charset="0"/>
                <a:cs typeface="Times New Roman" pitchFamily="18" charset="0"/>
              </a:rPr>
              <a:t>utópiák</a:t>
            </a:r>
            <a:r>
              <a:rPr lang="hu-HU" sz="2200" dirty="0">
                <a:latin typeface="Times New Roman" pitchFamily="18" charset="0"/>
                <a:cs typeface="Times New Roman" pitchFamily="18" charset="0"/>
              </a:rPr>
              <a:t> egy tökéletesen működő társadalmat írnak le. Mivel itt nincs mire törekedniük az embereknek, ezért általában az ilyen művekben általában nagyon egyszerű a cselekmény: valakit vezetnek, és bemutatják nekik a helyet</a:t>
            </a:r>
            <a:r>
              <a:rPr lang="hu-HU" sz="2200" dirty="0">
                <a:latin typeface="Times New Roman" pitchFamily="18" charset="0"/>
                <a:cs typeface="Times New Roman" pitchFamily="18" charset="0"/>
              </a:rPr>
              <a:t>. Ilyen mű például Morus Tamás: Utópia című műve, de tökéletes társadalomként írja Le Voltaire a </a:t>
            </a:r>
            <a:r>
              <a:rPr lang="hu-HU" sz="2200" dirty="0" err="1">
                <a:latin typeface="Times New Roman" pitchFamily="18" charset="0"/>
                <a:cs typeface="Times New Roman" pitchFamily="18" charset="0"/>
              </a:rPr>
              <a:t>Candidban</a:t>
            </a:r>
            <a:r>
              <a:rPr lang="hu-HU" sz="2200" dirty="0">
                <a:latin typeface="Times New Roman" pitchFamily="18" charset="0"/>
                <a:cs typeface="Times New Roman" pitchFamily="18" charset="0"/>
              </a:rPr>
              <a:t> Eldorádót, vagy Swift a </a:t>
            </a:r>
            <a:r>
              <a:rPr lang="hu-HU" sz="2200" dirty="0" err="1">
                <a:latin typeface="Times New Roman" pitchFamily="18" charset="0"/>
                <a:cs typeface="Times New Roman" pitchFamily="18" charset="0"/>
              </a:rPr>
              <a:t>Nyihahák</a:t>
            </a:r>
            <a:r>
              <a:rPr lang="hu-HU" sz="2200" dirty="0">
                <a:latin typeface="Times New Roman" pitchFamily="18" charset="0"/>
                <a:cs typeface="Times New Roman" pitchFamily="18" charset="0"/>
              </a:rPr>
              <a:t> országát a Gulliver utazásaiban. </a:t>
            </a:r>
            <a:r>
              <a:rPr lang="hu-HU" sz="2200" dirty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hu-HU" sz="2200" b="1" dirty="0">
                <a:latin typeface="Times New Roman" pitchFamily="18" charset="0"/>
                <a:cs typeface="Times New Roman" pitchFamily="18" charset="0"/>
              </a:rPr>
              <a:t>disztópiák</a:t>
            </a:r>
            <a:r>
              <a:rPr lang="hu-HU" sz="2200" dirty="0">
                <a:latin typeface="Times New Roman" pitchFamily="18" charset="0"/>
                <a:cs typeface="Times New Roman" pitchFamily="18" charset="0"/>
              </a:rPr>
              <a:t>ban az emberek lázadást szítanak, vagy menekülni szeretnének, itt sokszor fordulatos és izgalmas cselekménnyel </a:t>
            </a:r>
            <a:r>
              <a:rPr lang="hu-HU" sz="2200" dirty="0" smtClean="0">
                <a:latin typeface="Times New Roman" pitchFamily="18" charset="0"/>
                <a:cs typeface="Times New Roman" pitchFamily="18" charset="0"/>
              </a:rPr>
              <a:t>találkozunk, pl.: </a:t>
            </a:r>
            <a:r>
              <a:rPr lang="hu-HU" sz="2200" dirty="0">
                <a:latin typeface="Times New Roman" pitchFamily="18" charset="0"/>
                <a:cs typeface="Times New Roman" pitchFamily="18" charset="0"/>
              </a:rPr>
              <a:t>Jevgenyij </a:t>
            </a:r>
            <a:r>
              <a:rPr lang="hu-HU" sz="2200" dirty="0" err="1">
                <a:latin typeface="Times New Roman" pitchFamily="18" charset="0"/>
                <a:cs typeface="Times New Roman" pitchFamily="18" charset="0"/>
              </a:rPr>
              <a:t>Zamjatyin</a:t>
            </a:r>
            <a:r>
              <a:rPr lang="hu-HU" sz="2200" dirty="0">
                <a:latin typeface="Times New Roman" pitchFamily="18" charset="0"/>
                <a:cs typeface="Times New Roman" pitchFamily="18" charset="0"/>
              </a:rPr>
              <a:t>: Mi, Aldous Huxley: Szép új világ, George Orwell: 1984. A disztópiák ma is népszerűek, akár filmeken, akár regényekben, pl.: Az éhezők viadala, Mátrix, Lopott idő, Fahrenheit 451, Úton.</a:t>
            </a:r>
            <a:endParaRPr lang="hu-HU" sz="2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024" y="3861048"/>
            <a:ext cx="4256975" cy="2664296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07504" y="3861048"/>
            <a:ext cx="4680520" cy="2808312"/>
          </a:xfrm>
        </p:spPr>
        <p:txBody>
          <a:bodyPr>
            <a:normAutofit lnSpcReduction="10000"/>
          </a:bodyPr>
          <a:lstStyle/>
          <a:p>
            <a:pPr marL="0" algn="just">
              <a:buNone/>
            </a:pPr>
            <a:r>
              <a:rPr lang="hu-HU" sz="2200" dirty="0">
                <a:latin typeface="Times New Roman" pitchFamily="18" charset="0"/>
                <a:cs typeface="Times New Roman" pitchFamily="18" charset="0"/>
              </a:rPr>
              <a:t>Különbség azonban, hogy Jézus önként vállalta a szenvedést, tisztában van annak okával és jelentőségével.</a:t>
            </a:r>
          </a:p>
          <a:p>
            <a:pPr marL="0" algn="just">
              <a:buNone/>
            </a:pPr>
            <a:r>
              <a:rPr lang="hu-HU" sz="2200" dirty="0">
                <a:latin typeface="Times New Roman" pitchFamily="18" charset="0"/>
                <a:cs typeface="Times New Roman" pitchFamily="18" charset="0"/>
              </a:rPr>
              <a:t>A mű végén felmerül az olvasóban a kérdés: ott maradna </a:t>
            </a:r>
            <a:r>
              <a:rPr lang="hu-HU" sz="2200" dirty="0" err="1">
                <a:latin typeface="Times New Roman" pitchFamily="18" charset="0"/>
                <a:cs typeface="Times New Roman" pitchFamily="18" charset="0"/>
              </a:rPr>
              <a:t>Omelasban</a:t>
            </a:r>
            <a:r>
              <a:rPr lang="hu-HU" sz="2200" dirty="0">
                <a:latin typeface="Times New Roman" pitchFamily="18" charset="0"/>
                <a:cs typeface="Times New Roman" pitchFamily="18" charset="0"/>
              </a:rPr>
              <a:t>, vagy elhagyná azt? Együtt tudna-e élni a tudattal, hogy egy ártatlan gyermeknek kell szenvednie miatta.</a:t>
            </a:r>
          </a:p>
          <a:p>
            <a:pPr marL="0" algn="just">
              <a:buNone/>
            </a:pPr>
            <a:endParaRPr lang="hu-HU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artalom helye 2"/>
          <p:cNvSpPr txBox="1">
            <a:spLocks/>
          </p:cNvSpPr>
          <p:nvPr/>
        </p:nvSpPr>
        <p:spPr>
          <a:xfrm>
            <a:off x="107504" y="188640"/>
            <a:ext cx="8507288" cy="37444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algn="just">
              <a:buNone/>
            </a:pPr>
            <a:r>
              <a:rPr lang="hu-HU" sz="2200" dirty="0">
                <a:latin typeface="Times New Roman" pitchFamily="18" charset="0"/>
                <a:cs typeface="Times New Roman" pitchFamily="18" charset="0"/>
              </a:rPr>
              <a:t>A következő részben kiderül, hogy </a:t>
            </a:r>
            <a:r>
              <a:rPr lang="hu-HU" sz="2200" dirty="0" err="1">
                <a:latin typeface="Times New Roman" pitchFamily="18" charset="0"/>
                <a:cs typeface="Times New Roman" pitchFamily="18" charset="0"/>
              </a:rPr>
              <a:t>Omelas</a:t>
            </a:r>
            <a:r>
              <a:rPr lang="hu-HU" sz="2200" dirty="0">
                <a:latin typeface="Times New Roman" pitchFamily="18" charset="0"/>
                <a:cs typeface="Times New Roman" pitchFamily="18" charset="0"/>
              </a:rPr>
              <a:t> lakosainak boldogságát egy ártatlan gyermek szenvedése teszi lehetővé. </a:t>
            </a:r>
            <a:r>
              <a:rPr lang="hu-HU" sz="2200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hu-HU" sz="2200" dirty="0">
                <a:latin typeface="Times New Roman" pitchFamily="18" charset="0"/>
                <a:cs typeface="Times New Roman" pitchFamily="18" charset="0"/>
              </a:rPr>
              <a:t>mű azt sugallja, hogy a bűntudat az, ami miatt saját életüket értékelni tudják. Az emberek csak úgy tudják értékelni azt, amijük van, ha fel tudják fogni, milyen is lehetne az életük. Ez a mai társadalmunk kritikája is lehet. Sok használati tárgyunk készül úgynevezett „</a:t>
            </a:r>
            <a:r>
              <a:rPr lang="hu-HU" sz="2200" dirty="0" err="1">
                <a:latin typeface="Times New Roman" pitchFamily="18" charset="0"/>
                <a:cs typeface="Times New Roman" pitchFamily="18" charset="0"/>
              </a:rPr>
              <a:t>sweatshopokban</a:t>
            </a:r>
            <a:r>
              <a:rPr lang="hu-HU" sz="2200" dirty="0">
                <a:latin typeface="Times New Roman" pitchFamily="18" charset="0"/>
                <a:cs typeface="Times New Roman" pitchFamily="18" charset="0"/>
              </a:rPr>
              <a:t>”,  „izzasztóműhelyekben”, ahol gyakran fiatalkorúak dolgoznak embertelen körülmények között, hogy a fejlett világ fogyasztói olcsó termékekhez juthassanak. A keresztény hitvilágban hasonló gondolat jelenik meg: Jézus szenvedése és kínhalála váltja meg az emberiséget.</a:t>
            </a:r>
          </a:p>
          <a:p>
            <a:pPr marL="0" algn="just">
              <a:buNone/>
            </a:pPr>
            <a:endParaRPr lang="hu-HU" sz="2200" dirty="0">
              <a:latin typeface="Times New Roman" pitchFamily="18" charset="0"/>
              <a:cs typeface="Times New Roman" pitchFamily="18" charset="0"/>
            </a:endParaRPr>
          </a:p>
          <a:p>
            <a:pPr marL="0" algn="just">
              <a:buNone/>
            </a:pPr>
            <a:endParaRPr lang="hu-HU" sz="2200" dirty="0" smtClean="0">
              <a:latin typeface="Times New Roman" pitchFamily="18" charset="0"/>
              <a:cs typeface="Times New Roman" pitchFamily="18" charset="0"/>
            </a:endParaRPr>
          </a:p>
          <a:p>
            <a:pPr marL="0" algn="just">
              <a:buFont typeface="Arial" pitchFamily="34" charset="0"/>
              <a:buNone/>
            </a:pPr>
            <a:endParaRPr lang="hu-HU" sz="2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8104" y="3855876"/>
            <a:ext cx="2818656" cy="28186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46008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07504" y="3789040"/>
            <a:ext cx="4752528" cy="2880320"/>
          </a:xfrm>
        </p:spPr>
        <p:txBody>
          <a:bodyPr>
            <a:normAutofit/>
          </a:bodyPr>
          <a:lstStyle/>
          <a:p>
            <a:pPr marL="0" algn="just">
              <a:buNone/>
            </a:pPr>
            <a:r>
              <a:rPr lang="hu-HU" sz="2200" dirty="0">
                <a:latin typeface="Times New Roman" pitchFamily="18" charset="0"/>
                <a:cs typeface="Times New Roman" pitchFamily="18" charset="0"/>
              </a:rPr>
              <a:t>A mű felfogható a haszonelvű erkölcs kritikájaként is, ami azt tanítja, hogy az állampolgárok többségének boldogsága az, ami szerint az állam ügyeit intézni kell. Itt hiába áll a többség boldogsága egy ember nyomorával szemben, mégis rossz érzéseket kelt bennünk. </a:t>
            </a:r>
          </a:p>
          <a:p>
            <a:pPr marL="0" algn="just">
              <a:buNone/>
            </a:pPr>
            <a:endParaRPr lang="hu-HU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artalom helye 2"/>
          <p:cNvSpPr txBox="1">
            <a:spLocks/>
          </p:cNvSpPr>
          <p:nvPr/>
        </p:nvSpPr>
        <p:spPr>
          <a:xfrm>
            <a:off x="107504" y="188640"/>
            <a:ext cx="8507288" cy="396044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spcBef>
                <a:spcPts val="0"/>
              </a:spcBef>
              <a:buNone/>
            </a:pPr>
            <a:r>
              <a:rPr lang="hu-HU" sz="2400" dirty="0">
                <a:latin typeface="Times New Roman" pitchFamily="18" charset="0"/>
                <a:cs typeface="Times New Roman" pitchFamily="18" charset="0"/>
              </a:rPr>
              <a:t>Az optimista felfogás szerint azért hagyják el </a:t>
            </a:r>
            <a:r>
              <a:rPr lang="hu-HU" sz="2400" dirty="0" err="1">
                <a:latin typeface="Times New Roman" pitchFamily="18" charset="0"/>
                <a:cs typeface="Times New Roman" pitchFamily="18" charset="0"/>
              </a:rPr>
              <a:t>Omelast</a:t>
            </a:r>
            <a:r>
              <a:rPr lang="hu-HU" sz="2400" dirty="0">
                <a:latin typeface="Times New Roman" pitchFamily="18" charset="0"/>
                <a:cs typeface="Times New Roman" pitchFamily="18" charset="0"/>
              </a:rPr>
              <a:t>, mert bíznak abban, hogy létezhet tökéletes társadalom, vagy legalább egy olyan, ahol mindenki egyenlő esélyekkel indul, elidegeníthetetlen jogai vannak. A mű zárlatát többféleképpen is lehet értelmezni. Az optimista felfogás szerint azért hagyják el </a:t>
            </a:r>
            <a:r>
              <a:rPr lang="hu-HU" sz="2400" dirty="0" err="1">
                <a:latin typeface="Times New Roman" pitchFamily="18" charset="0"/>
                <a:cs typeface="Times New Roman" pitchFamily="18" charset="0"/>
              </a:rPr>
              <a:t>Omelast</a:t>
            </a:r>
            <a:r>
              <a:rPr lang="hu-HU" sz="2400" dirty="0">
                <a:latin typeface="Times New Roman" pitchFamily="18" charset="0"/>
                <a:cs typeface="Times New Roman" pitchFamily="18" charset="0"/>
              </a:rPr>
              <a:t>, mert bíznak abban, hogy létezhet tökéletes társadalom, vagy legalább egy olyan, ahol mindenki egyenlő esélyekkel indul, elidegeníthetetlen jogai vannak.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hu-HU" sz="2400" dirty="0">
                <a:latin typeface="Times New Roman" pitchFamily="18" charset="0"/>
                <a:cs typeface="Times New Roman" pitchFamily="18" charset="0"/>
              </a:rPr>
              <a:t> A pesszimista olvasatot a szöveg megfogalmazása sugallja: „Az a hely, ahová mennek, a legtöbbünk számára még kevésbé elképzelhető, mint a boldogság városa.”, amely utalhat a halálra, az öngyilkosságra. </a:t>
            </a:r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6580" y="3717032"/>
            <a:ext cx="2593202" cy="27090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68272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662</Words>
  <Application>Microsoft Office PowerPoint</Application>
  <PresentationFormat>Diavetítés a képernyőre (4:3 oldalarány)</PresentationFormat>
  <Paragraphs>15</Paragraphs>
  <Slides>4</Slides>
  <Notes>1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4</vt:i4>
      </vt:variant>
    </vt:vector>
  </HeadingPairs>
  <TitlesOfParts>
    <vt:vector size="8" baseType="lpstr">
      <vt:lpstr>Arial</vt:lpstr>
      <vt:lpstr>Calibri</vt:lpstr>
      <vt:lpstr>Times New Roman</vt:lpstr>
      <vt:lpstr>Office-téma</vt:lpstr>
      <vt:lpstr>PowerPoint-bemutató</vt:lpstr>
      <vt:lpstr>PowerPoint-bemutató</vt:lpstr>
      <vt:lpstr>PowerPoint-bemutató</vt:lpstr>
      <vt:lpstr>PowerPoint-bemutató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dia</dc:title>
  <dc:creator>Péter</dc:creator>
  <cp:lastModifiedBy>Gazda</cp:lastModifiedBy>
  <cp:revision>16</cp:revision>
  <dcterms:created xsi:type="dcterms:W3CDTF">2015-09-15T05:28:25Z</dcterms:created>
  <dcterms:modified xsi:type="dcterms:W3CDTF">2024-04-02T08:19:27Z</dcterms:modified>
</cp:coreProperties>
</file>