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56" r:id="rId2"/>
    <p:sldId id="275" r:id="rId3"/>
    <p:sldId id="257" r:id="rId4"/>
    <p:sldId id="258" r:id="rId5"/>
    <p:sldId id="263" r:id="rId6"/>
    <p:sldId id="262" r:id="rId7"/>
    <p:sldId id="267" r:id="rId8"/>
    <p:sldId id="261" r:id="rId9"/>
    <p:sldId id="265" r:id="rId10"/>
    <p:sldId id="266" r:id="rId11"/>
    <p:sldId id="264" r:id="rId12"/>
    <p:sldId id="276" r:id="rId13"/>
    <p:sldId id="260" r:id="rId14"/>
    <p:sldId id="259" r:id="rId15"/>
    <p:sldId id="269" r:id="rId16"/>
    <p:sldId id="272" r:id="rId17"/>
    <p:sldId id="270" r:id="rId18"/>
    <p:sldId id="271" r:id="rId19"/>
    <p:sldId id="268" r:id="rId20"/>
    <p:sldId id="283" r:id="rId21"/>
    <p:sldId id="277" r:id="rId22"/>
    <p:sldId id="289" r:id="rId23"/>
    <p:sldId id="279" r:id="rId24"/>
    <p:sldId id="273" r:id="rId25"/>
    <p:sldId id="280" r:id="rId26"/>
    <p:sldId id="281" r:id="rId27"/>
    <p:sldId id="282" r:id="rId28"/>
    <p:sldId id="278" r:id="rId29"/>
    <p:sldId id="285" r:id="rId30"/>
    <p:sldId id="286" r:id="rId31"/>
    <p:sldId id="288" r:id="rId32"/>
    <p:sldId id="287" r:id="rId33"/>
    <p:sldId id="290" r:id="rId34"/>
    <p:sldId id="291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760F-EA51-4C30-896B-2A5A42AC55E8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A0010-36C3-4BCA-BB9C-9CA9EF97A34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71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Szerb Antal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0010-36C3-4BCA-BB9C-9CA9EF97A34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“All tragedies are finished by a death, All comedies are ended by a marriage”</a:t>
            </a:r>
            <a:r>
              <a:rPr lang="hu-HU" dirty="0" smtClean="0"/>
              <a:t> Byron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0010-36C3-4BCA-BB9C-9CA9EF97A349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wikipédia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0010-36C3-4BCA-BB9C-9CA9EF97A349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80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4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80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46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7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96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85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84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72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9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3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A276-8D13-42FF-BD79-60CD6E40A144}" type="datetimeFigureOut">
              <a:rPr lang="hu-HU" smtClean="0"/>
              <a:pPr/>
              <a:t>2023. 01. 30.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EBC3-00A4-41E7-8D2B-626E26B75F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082501"/>
          </a:xfrm>
        </p:spPr>
        <p:txBody>
          <a:bodyPr>
            <a:noAutofit/>
          </a:bodyPr>
          <a:lstStyle/>
          <a:p>
            <a:r>
              <a:rPr lang="hu-HU" sz="9600" b="1" dirty="0" err="1" smtClean="0"/>
              <a:t>Moliere</a:t>
            </a:r>
            <a:endParaRPr lang="hu-HU" sz="9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800" b="1" i="1" dirty="0" smtClean="0"/>
              <a:t>Tartuffe</a:t>
            </a:r>
            <a:endParaRPr lang="hu-H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59221"/>
            <a:ext cx="7886700" cy="1325563"/>
          </a:xfrm>
        </p:spPr>
        <p:txBody>
          <a:bodyPr>
            <a:normAutofit/>
          </a:bodyPr>
          <a:lstStyle/>
          <a:p>
            <a:r>
              <a:rPr lang="hu-H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komédia</a:t>
            </a:r>
            <a:endParaRPr lang="hu-H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tragédia halállal, és minden komédia házassággal végződik /Lord Byron/ 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házassá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36912"/>
            <a:ext cx="613113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A komédia vagy vígjáték olyan drámai műfaj, amelyben a világot komikusan ábrázolják, a nézőt nevetésre ösztönözve.</a:t>
            </a:r>
            <a:endParaRPr lang="hu-HU" sz="3200" dirty="0"/>
          </a:p>
        </p:txBody>
      </p:sp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04864"/>
            <a:ext cx="621576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komikum forrása lehet a szereplők jelleme (jellemkomikum), vagy a vicces helyzet (helyzetkomikum).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7586"/>
            <a:ext cx="7372264" cy="4697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/>
              <a:t>Az ókori Görögországban kétféle komédia alakult ki:</a:t>
            </a:r>
            <a:endParaRPr lang="hu-HU" sz="30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7226"/>
              </p:ext>
            </p:extLst>
          </p:nvPr>
        </p:nvGraphicFramePr>
        <p:xfrm>
          <a:off x="251520" y="980728"/>
          <a:ext cx="8712968" cy="476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95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err="1" smtClean="0"/>
                        <a:t>Ókomédia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Újkomédia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498">
                <a:tc>
                  <a:txBody>
                    <a:bodyPr/>
                    <a:lstStyle/>
                    <a:p>
                      <a:pPr algn="just"/>
                      <a:r>
                        <a:rPr lang="hu-HU" sz="2800" dirty="0" smtClean="0"/>
                        <a:t>Az </a:t>
                      </a:r>
                      <a:r>
                        <a:rPr lang="hu-HU" sz="2800" dirty="0" err="1" smtClean="0"/>
                        <a:t>ókomédia</a:t>
                      </a:r>
                      <a:r>
                        <a:rPr lang="hu-HU" sz="2800" dirty="0" smtClean="0"/>
                        <a:t> politikai</a:t>
                      </a:r>
                      <a:r>
                        <a:rPr lang="hu-HU" sz="2800" baseline="0" dirty="0" smtClean="0"/>
                        <a:t> komédia volt, a közösség életére befolyással bíró aktuális helyzetekre reagált. Kortárs polgárokat gúnyolt, akik közül többen ott ültek a nézőtéren.</a:t>
                      </a:r>
                    </a:p>
                    <a:p>
                      <a:pPr algn="just"/>
                      <a:r>
                        <a:rPr lang="hu-HU" sz="2800" baseline="0" dirty="0" smtClean="0"/>
                        <a:t>Legnagyobb mestere Arisztophanész volt.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800" dirty="0" smtClean="0"/>
                        <a:t>Az újkomédia inkább</a:t>
                      </a:r>
                      <a:r>
                        <a:rPr lang="hu-HU" sz="2800" baseline="0" dirty="0" smtClean="0"/>
                        <a:t> a magánéletre koncentrált, és emberi viszonyokról szólt. Tipikus karakterek játszottak benne, mint </a:t>
                      </a:r>
                      <a:r>
                        <a:rPr lang="hu-HU" sz="2800" baseline="0" dirty="0" err="1" smtClean="0"/>
                        <a:t>pl</a:t>
                      </a:r>
                      <a:r>
                        <a:rPr lang="hu-HU" sz="2800" baseline="0" dirty="0" smtClean="0"/>
                        <a:t>:  szerelmes ifjú, hetvenkedő katona, szigorú apa</a:t>
                      </a:r>
                    </a:p>
                    <a:p>
                      <a:pPr algn="just"/>
                      <a:r>
                        <a:rPr lang="hu-HU" sz="2800" dirty="0" smtClean="0"/>
                        <a:t>Legnagyobb mestere </a:t>
                      </a:r>
                      <a:r>
                        <a:rPr lang="hu-HU" sz="2800" dirty="0" err="1" smtClean="0"/>
                        <a:t>Menandrosz</a:t>
                      </a:r>
                      <a:r>
                        <a:rPr lang="hu-HU" sz="2800" baseline="0" dirty="0" smtClean="0"/>
                        <a:t> volt.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521040"/>
            <a:ext cx="1149920" cy="1149920"/>
          </a:xfrm>
          <a:prstGeom prst="rect">
            <a:avLst/>
          </a:prstGeom>
        </p:spPr>
      </p:pic>
      <p:pic>
        <p:nvPicPr>
          <p:cNvPr id="5" name="Kép 4" descr="letölté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1691" y="5273824"/>
            <a:ext cx="1343953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Az ókori római </a:t>
            </a:r>
            <a:r>
              <a:rPr lang="hu-HU" sz="3200" dirty="0" smtClean="0"/>
              <a:t>szerzők: </a:t>
            </a:r>
            <a:r>
              <a:rPr lang="hu-HU" sz="3200" dirty="0" smtClean="0"/>
              <a:t>Plautus és Terentius az újkomédia hagyományait vitték tovább. Ezek a szerzők hatottak leginkább </a:t>
            </a:r>
            <a:r>
              <a:rPr lang="hu-HU" sz="3200" dirty="0" err="1" smtClean="0"/>
              <a:t>Moliére-re</a:t>
            </a:r>
            <a:r>
              <a:rPr lang="hu-HU" sz="3200" dirty="0" smtClean="0"/>
              <a:t>.</a:t>
            </a:r>
            <a:endParaRPr lang="hu-HU" sz="3200" dirty="0"/>
          </a:p>
        </p:txBody>
      </p:sp>
      <p:pic>
        <p:nvPicPr>
          <p:cNvPr id="4" name="Kép 3" descr="Plau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162251" cy="45811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300192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Plautus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" name="Kép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636912"/>
            <a:ext cx="2808312" cy="3749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8000" u="sng" dirty="0" err="1" smtClean="0"/>
              <a:t>Tartüffe</a:t>
            </a:r>
            <a:endParaRPr lang="hu-HU" sz="8000" u="sng" dirty="0"/>
          </a:p>
        </p:txBody>
      </p:sp>
      <p:pic>
        <p:nvPicPr>
          <p:cNvPr id="3" name="Kép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268760"/>
            <a:ext cx="3456384" cy="488282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1520" y="1844824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err="1" smtClean="0">
                <a:solidFill>
                  <a:srgbClr val="00B050"/>
                </a:solidFill>
              </a:rPr>
              <a:t>Moliére</a:t>
            </a:r>
            <a:r>
              <a:rPr lang="hu-HU" sz="3200" dirty="0" smtClean="0">
                <a:solidFill>
                  <a:srgbClr val="00B050"/>
                </a:solidFill>
              </a:rPr>
              <a:t> egyik legjobban sikerült vígjátéka volt a Tartuffe, bár az első változatát Párizs érseke betiltatta (1664), s a király sem állt ki nyíltan </a:t>
            </a:r>
            <a:r>
              <a:rPr lang="hu-HU" sz="3200" dirty="0" err="1" smtClean="0">
                <a:solidFill>
                  <a:srgbClr val="00B050"/>
                </a:solidFill>
              </a:rPr>
              <a:t>Moliere</a:t>
            </a:r>
            <a:r>
              <a:rPr lang="hu-HU" sz="3200" dirty="0" smtClean="0">
                <a:solidFill>
                  <a:srgbClr val="00B050"/>
                </a:solidFill>
              </a:rPr>
              <a:t> mellett. 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1" u="sng" dirty="0" smtClean="0"/>
              <a:t>Cselekmény</a:t>
            </a:r>
          </a:p>
          <a:p>
            <a:pPr marL="0" indent="0" algn="just">
              <a:buNone/>
            </a:pPr>
            <a:r>
              <a:rPr lang="hu-HU" sz="3200" dirty="0" smtClean="0"/>
              <a:t>A színhely az egész mű során </a:t>
            </a:r>
            <a:r>
              <a:rPr lang="hu-HU" sz="3200" dirty="0" err="1" smtClean="0"/>
              <a:t>Orgon</a:t>
            </a:r>
            <a:r>
              <a:rPr lang="hu-HU" sz="3200" dirty="0" smtClean="0"/>
              <a:t> párizsi házának szobája, a vígjáték mindössze néhány órát ölel át, egy napon játszódik le. </a:t>
            </a:r>
            <a:endParaRPr lang="hu-HU" sz="3200" dirty="0"/>
          </a:p>
        </p:txBody>
      </p:sp>
      <p:pic>
        <p:nvPicPr>
          <p:cNvPr id="3" name="Kép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183" y="2636912"/>
            <a:ext cx="5904656" cy="379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Az első felvonásban egy megtudhatjuk, hogy nagyjából ki kicsoda a családban. A legszélsőségesebb nézetek már itt is Tartuffe körül csapnak össze. </a:t>
            </a:r>
            <a:endParaRPr lang="hu-HU" sz="3200" dirty="0"/>
          </a:p>
        </p:txBody>
      </p:sp>
      <p:pic>
        <p:nvPicPr>
          <p:cNvPr id="3" name="Kép 2" descr="tartuffe-character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712" y="2276872"/>
            <a:ext cx="3744416" cy="4209583"/>
          </a:xfrm>
          <a:prstGeom prst="rect">
            <a:avLst/>
          </a:prstGeom>
        </p:spPr>
      </p:pic>
      <p:pic>
        <p:nvPicPr>
          <p:cNvPr id="4" name="Kép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601" y="2564904"/>
            <a:ext cx="424041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err="1" smtClean="0"/>
              <a:t>Pernelle</a:t>
            </a:r>
            <a:r>
              <a:rPr lang="hu-HU" sz="3200" dirty="0" smtClean="0"/>
              <a:t> asszony csodálja őt, a megtestesült jóságnak tartja, vele ellenben az egész család átlát Tartuffe álszentségén, nem dőlnek be vallásosságának.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155219" y="1988840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A </a:t>
            </a:r>
            <a:r>
              <a:rPr lang="hu-HU" sz="3200" dirty="0" err="1" smtClean="0">
                <a:solidFill>
                  <a:srgbClr val="00B050"/>
                </a:solidFill>
              </a:rPr>
              <a:t>tartuffe</a:t>
            </a:r>
            <a:r>
              <a:rPr lang="hu-HU" sz="3200" dirty="0" smtClean="0">
                <a:solidFill>
                  <a:srgbClr val="00B050"/>
                </a:solidFill>
              </a:rPr>
              <a:t> szó az angol nyelvben a  mű alapján a következőt jelenti: képmutató, különösen vallási kegyességet megjátszó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5" name="Kép 4" descr="Tartuffe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1" y="2279576"/>
            <a:ext cx="4770530" cy="3816424"/>
          </a:xfrm>
          <a:prstGeom prst="rect">
            <a:avLst/>
          </a:prstGeom>
        </p:spPr>
      </p:pic>
      <p:pic>
        <p:nvPicPr>
          <p:cNvPr id="4" name="Kép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730" y="5157192"/>
            <a:ext cx="375476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Bár a mű címszereplője </a:t>
            </a:r>
            <a:r>
              <a:rPr lang="hu-HU" sz="3200" dirty="0" err="1" smtClean="0"/>
              <a:t>Tartüffe</a:t>
            </a:r>
            <a:r>
              <a:rPr lang="hu-HU" sz="3200" dirty="0" smtClean="0"/>
              <a:t>, mégsem jelenik meg a 3. felvonásig, bár mindenki róla beszél.</a:t>
            </a:r>
          </a:p>
          <a:p>
            <a:endParaRPr lang="hu-HU" sz="3200" dirty="0" smtClean="0">
              <a:solidFill>
                <a:srgbClr val="FFFF00"/>
              </a:solidFill>
            </a:endParaRPr>
          </a:p>
          <a:p>
            <a:pPr marL="342900" lvl="1" indent="0"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A mű alcíme – avagy a képmutató -  már előre tudatja az olvasóval/nézővel </a:t>
            </a:r>
            <a:r>
              <a:rPr lang="hu-HU" sz="3200" dirty="0" err="1" smtClean="0">
                <a:solidFill>
                  <a:srgbClr val="00B050"/>
                </a:solidFill>
              </a:rPr>
              <a:t>Tartüffe</a:t>
            </a:r>
            <a:r>
              <a:rPr lang="hu-HU" sz="3200" dirty="0" smtClean="0">
                <a:solidFill>
                  <a:srgbClr val="00B050"/>
                </a:solidFill>
              </a:rPr>
              <a:t> igazi természetét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3" name="Kép 2" descr="képmuttó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556792"/>
            <a:ext cx="4824536" cy="495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"Legőszintébben azokon a művein mulatunk, amelyek nem is sokkal többek, mint nagyszerűen sikerült vásári komédiák: ilyen pl. A botcsinálta doktor ... A komikumot a cselekmény és a szereplők adják, és az, ami oly ritka a Nagy Század </a:t>
            </a:r>
            <a:r>
              <a:rPr lang="hu-HU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ìróinál</a:t>
            </a:r>
            <a:r>
              <a:rPr lang="hu-H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Molière-nek</a:t>
            </a:r>
            <a:r>
              <a:rPr lang="hu-H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fantáziája van."</a:t>
            </a:r>
            <a:endParaRPr lang="hu-HU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580396"/>
            <a:ext cx="4104456" cy="5256584"/>
          </a:xfrm>
        </p:spPr>
        <p:txBody>
          <a:bodyPr>
            <a:normAutofit fontScale="92500" lnSpcReduction="20000"/>
          </a:bodyPr>
          <a:lstStyle/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DORINE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Tegnapelőtt az úrnőt nagy láz verte le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egész különösen fájt estig a feje.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ORGON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Tartuffe?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DORINE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Közben ott vacsorázott előtte.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Volt vagdalt ürücomb, amelyből egy felet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még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áhitatosan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két foglyot megevett.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ORGON</a:t>
            </a: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Szegény!</a:t>
            </a:r>
          </a:p>
          <a:p>
            <a:pPr marL="0" algn="just">
              <a:buNone/>
            </a:pP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Dorine</a:t>
            </a:r>
            <a:endParaRPr lang="hu-H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Asszonyomat elfogta a csömör</a:t>
            </a:r>
          </a:p>
          <a:p>
            <a:pPr marL="0" algn="just"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5076056" y="1435028"/>
            <a:ext cx="3816424" cy="554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este nem tudott kóstolni semmiből,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Mert fejfájása még akkor is úgy gyötörte.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ORGON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Tartuffe?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DORINE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Közben ott vacsorázott előtte.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Volt vagdalt ürücomb, amelyből egy felet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még </a:t>
            </a:r>
            <a:r>
              <a:rPr lang="hu-HU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áhitatosan</a:t>
            </a: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két foglyot megevett.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ORGON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Szegény!</a:t>
            </a:r>
            <a:endParaRPr lang="hu-H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err="1" smtClean="0"/>
              <a:t>Orgon</a:t>
            </a:r>
            <a:r>
              <a:rPr lang="hu-HU" sz="3200" dirty="0" smtClean="0"/>
              <a:t> szinte megszállottan rajong </a:t>
            </a:r>
            <a:r>
              <a:rPr lang="hu-HU" sz="3200" dirty="0" err="1" smtClean="0"/>
              <a:t>Tartüffe</a:t>
            </a:r>
            <a:r>
              <a:rPr lang="hu-HU" sz="3200" dirty="0" smtClean="0"/>
              <a:t>-ért, szent embernek tartja.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Orgon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úgy dönt, hogy hozzáadja a lányát Tartuffe-höz.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Mariane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elmondja apjának, hogy ő továbbra is Valért szereti, és nem akar Tartuffe felesége lenni, de engedelmeskednie kell.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w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5559496" cy="416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16632"/>
            <a:ext cx="4176464" cy="619268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Megérkezik Valér, és megkérdezi 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Mariane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-t, hogy igaz-e, hogy hozzámegy Tartuffe-hoz.  Ezután a két szerelmes nevetséges veszekedésbe keveredik, amíg 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Dorine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már nem bírja tovább,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kibékíti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szerelmeseket, és megígéri közbenjárását.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334088" cy="6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332656"/>
            <a:ext cx="5904656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Tartuffe színre lép mint önsanyargató szerzetes. Tartuffe szerelmet vall Elmirának, amit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Damis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kihallgat. Tartuffe kivágja magát okosan úgy, hogy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Orgon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fiát tagadja ki, és minden vagyonát Tartuffe-re íratja.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2843808" cy="4196538"/>
          </a:xfrm>
          <a:prstGeom prst="rect">
            <a:avLst/>
          </a:prstGeom>
        </p:spPr>
      </p:pic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933056"/>
            <a:ext cx="5328592" cy="274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 descr="TARTUFF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888432" cy="3962908"/>
          </a:xfrm>
        </p:spPr>
      </p:pic>
      <p:pic>
        <p:nvPicPr>
          <p:cNvPr id="4" name="Kép 3" descr="732391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095750" cy="47625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5536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Elmira elhatározza, hogy tőrbe csalja a gazembert.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Orgon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az asztal alatt tanúja lesz Tartuffe udvarlásának.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619268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Orgon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végre tisztán lát, már késő: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Tartüffe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birtokolja mind a vagyonát, mind a politikai titkait. Úgy tűnik tehát, hogy a cselszövő sikerrel járt.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5976664" cy="397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mű végén váratlan fordulat következik be: nem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Orgont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hanem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Tartüffe-öt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tartóztatják le: a király átlát jellemén.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7992888" cy="42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mű végén a konfliktus  szinte a csodával határos módon oldódik meg. Az eposzok mintájára- ahol istenek oldják meg a problémát- a mű végére a ‘rex ex machina’ kifejezést használják.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364310" cy="395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600" b="1" u="sng" dirty="0" smtClean="0">
                <a:latin typeface="Times New Roman" pitchFamily="18" charset="0"/>
                <a:cs typeface="Times New Roman" pitchFamily="18" charset="0"/>
              </a:rPr>
              <a:t>Szereplők:</a:t>
            </a:r>
          </a:p>
          <a:p>
            <a:pPr marL="0" algn="just">
              <a:buNone/>
            </a:pPr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Orgon</a:t>
            </a: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Képmutató jámborságával igazolja otthoni zsarnokságát. Hiszékenysége lehetővé teszi, hogy a kétszínű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Tartüffe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hatalmat szerezzen felette.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5616624" cy="378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teljes tönkremenetel szélére ér, mielőtt egy csodálatos megmenekülés megtanítja érzelmei mérséklésére és őszinte erények követésére.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90" y="1844824"/>
            <a:ext cx="7040774" cy="46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Moliere</a:t>
            </a:r>
            <a:r>
              <a:rPr lang="hu-H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élete</a:t>
            </a:r>
            <a:endParaRPr lang="hu-H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6068" y="1844823"/>
            <a:ext cx="8119282" cy="4332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1622-ben született Párizsban, jómódú polgári családban.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09_306_3_k_12_2_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36912"/>
            <a:ext cx="3384376" cy="38057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6068" y="292494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Eredeti neve </a:t>
            </a:r>
            <a:r>
              <a:rPr lang="hu-HU" sz="2800" dirty="0" err="1">
                <a:solidFill>
                  <a:srgbClr val="00B050"/>
                </a:solidFill>
              </a:rPr>
              <a:t>Jean-Baptiste</a:t>
            </a:r>
            <a:r>
              <a:rPr lang="hu-HU" sz="2800" dirty="0">
                <a:solidFill>
                  <a:srgbClr val="00B050"/>
                </a:solidFill>
              </a:rPr>
              <a:t> </a:t>
            </a:r>
            <a:r>
              <a:rPr lang="hu-HU" sz="2800" dirty="0" err="1" smtClean="0">
                <a:solidFill>
                  <a:srgbClr val="00B050"/>
                </a:solidFill>
              </a:rPr>
              <a:t>Poquelin</a:t>
            </a:r>
            <a:r>
              <a:rPr lang="hu-HU" sz="2800" dirty="0" smtClean="0">
                <a:solidFill>
                  <a:srgbClr val="00B050"/>
                </a:solidFill>
              </a:rPr>
              <a:t> volt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90465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Tartüffe</a:t>
            </a: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közönség kezdettől fogva tudja, hogy a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Tartüffe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csaló. A közönség már jóval megjelenése előtt tudja, hogy Tartuffe jámbor gesztusai hamisak. Kezdetben nevetséges, de egyre nagyobb hatalmat szerez, egyre félelmetesebbé válik.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260937" cy="34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Míg jámborságot színlel, Tartuffe mind a hét halálos bűnt elköveti: gőg, irigység, falánkság, bujaság, kapzsiság, lustaság és harag.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7" y="2216150"/>
            <a:ext cx="8610739" cy="32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Dorine</a:t>
            </a: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Dorine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sok vígjátékban megtalálható alapfigura, a bölcs szolga, aki átlát minden színlelést, és bár társadalmi pozícióját tekintve alsóbbrendű, éles eszével mégis a felettesei fölé emelkedik.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5040560" cy="37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600" b="1" u="sng" dirty="0" smtClean="0">
                <a:latin typeface="Times New Roman" pitchFamily="18" charset="0"/>
                <a:cs typeface="Times New Roman" pitchFamily="18" charset="0"/>
              </a:rPr>
              <a:t>A komikum forrásai</a:t>
            </a:r>
          </a:p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Tartüffe-ben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 jellemkomikum és a helyzetkomikum is fontos szerepet játszik.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Orgon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 hiszékenységével,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Tartüffe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az álszentségével válik nevetségessé.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4" y="2996952"/>
            <a:ext cx="7956376" cy="36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helyzetkomikumra példa, amikor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Tartüffe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Elmirának udvarol, amit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Orgon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az asztal alól hallgat ki.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9148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Az egyik legnevesebb jezsuita intézetben </a:t>
            </a:r>
            <a:r>
              <a:rPr lang="hu-HU" sz="3200" dirty="0" smtClean="0">
                <a:solidFill>
                  <a:srgbClr val="00B050"/>
                </a:solidFill>
              </a:rPr>
              <a:t>(a Collége de </a:t>
            </a:r>
            <a:r>
              <a:rPr lang="hu-HU" sz="3200" dirty="0" err="1" smtClean="0">
                <a:solidFill>
                  <a:srgbClr val="00B050"/>
                </a:solidFill>
              </a:rPr>
              <a:t>Clermont-ban</a:t>
            </a:r>
            <a:r>
              <a:rPr lang="hu-HU" sz="3200" dirty="0" smtClean="0">
                <a:solidFill>
                  <a:srgbClr val="00B050"/>
                </a:solidFill>
              </a:rPr>
              <a:t>) </a:t>
            </a:r>
            <a:r>
              <a:rPr lang="hu-HU" sz="3200" dirty="0" smtClean="0"/>
              <a:t>tanult, majd jogi tanulmányokat folytatott. </a:t>
            </a:r>
            <a:r>
              <a:rPr lang="hu-HU" sz="3200" dirty="0" smtClean="0">
                <a:solidFill>
                  <a:srgbClr val="00B050"/>
                </a:solidFill>
              </a:rPr>
              <a:t>Apja ügyvédnek szánta, de </a:t>
            </a:r>
            <a:r>
              <a:rPr lang="hu-HU" sz="3200" dirty="0" err="1" smtClean="0">
                <a:solidFill>
                  <a:srgbClr val="00B050"/>
                </a:solidFill>
              </a:rPr>
              <a:t>Moliére-t</a:t>
            </a:r>
            <a:r>
              <a:rPr lang="hu-HU" sz="3200" dirty="0" smtClean="0">
                <a:solidFill>
                  <a:srgbClr val="00B050"/>
                </a:solidFill>
              </a:rPr>
              <a:t> nem érdekelte a jogi pálya, inkább</a:t>
            </a:r>
            <a:r>
              <a:rPr lang="hu-HU" sz="3200" dirty="0" smtClean="0"/>
              <a:t> a színházak világa vonzotta. 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3284984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Itt elsajátította a latin nyelvet, és az ókori római komédiákat (Plautus és </a:t>
            </a:r>
            <a:r>
              <a:rPr lang="hu-HU" sz="2800" dirty="0" err="1" smtClean="0">
                <a:solidFill>
                  <a:srgbClr val="00B050"/>
                </a:solidFill>
              </a:rPr>
              <a:t>Terencius</a:t>
            </a:r>
            <a:r>
              <a:rPr lang="hu-HU" sz="2800" dirty="0" smtClean="0">
                <a:solidFill>
                  <a:srgbClr val="00B050"/>
                </a:solidFill>
              </a:rPr>
              <a:t> műveit) eredeti nyelven olvasta. Ezek a művek nagy hatással voltak rá.</a:t>
            </a:r>
            <a:endParaRPr lang="hu-HU" sz="2800" dirty="0">
              <a:solidFill>
                <a:srgbClr val="00B050"/>
              </a:solidFill>
            </a:endParaRPr>
          </a:p>
        </p:txBody>
      </p:sp>
      <p:pic>
        <p:nvPicPr>
          <p:cNvPr id="4" name="Kép 3" descr="Clermont-01-copie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7056784" cy="335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Első színháza (</a:t>
            </a:r>
            <a:r>
              <a:rPr lang="hu-HU" sz="3200" dirty="0" err="1" smtClean="0">
                <a:solidFill>
                  <a:srgbClr val="00B050"/>
                </a:solidFill>
              </a:rPr>
              <a:t>Illustre</a:t>
            </a:r>
            <a:r>
              <a:rPr lang="hu-HU" sz="3200" dirty="0" smtClean="0">
                <a:solidFill>
                  <a:srgbClr val="00B050"/>
                </a:solidFill>
              </a:rPr>
              <a:t> </a:t>
            </a:r>
            <a:r>
              <a:rPr lang="hu-HU" sz="3200" dirty="0" err="1" smtClean="0">
                <a:solidFill>
                  <a:srgbClr val="00B050"/>
                </a:solidFill>
              </a:rPr>
              <a:t>Théatre</a:t>
            </a:r>
            <a:r>
              <a:rPr lang="hu-HU" sz="3200" dirty="0" smtClean="0">
                <a:solidFill>
                  <a:srgbClr val="00B050"/>
                </a:solidFill>
              </a:rPr>
              <a:t>) </a:t>
            </a:r>
            <a:r>
              <a:rPr lang="hu-HU" sz="3200" dirty="0" smtClean="0"/>
              <a:t>rövid ideig működött, </a:t>
            </a:r>
            <a:r>
              <a:rPr lang="hu-HU" sz="3200" dirty="0" err="1" smtClean="0"/>
              <a:t>Moliere</a:t>
            </a:r>
            <a:r>
              <a:rPr lang="hu-HU" sz="3200" dirty="0" smtClean="0"/>
              <a:t> csődbe ment, apja váltotta ki az adósok börtönéből.</a:t>
            </a:r>
            <a:endParaRPr lang="hu-HU" sz="3200" dirty="0"/>
          </a:p>
        </p:txBody>
      </p:sp>
      <p:pic>
        <p:nvPicPr>
          <p:cNvPr id="3" name="Kép 2" descr="MoliereComed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904656" cy="428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követően 13 évig vándorszínész volt. Ez idő tájt írta első bohózatait, melyek nem maradtak fenn.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9340" y="2104279"/>
            <a:ext cx="6307460" cy="3991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5915000" cy="583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Egy kortársa így számol be </a:t>
            </a:r>
            <a:r>
              <a:rPr lang="hu-HU" sz="3200" dirty="0" err="1" smtClean="0">
                <a:solidFill>
                  <a:srgbClr val="00B050"/>
                </a:solidFill>
              </a:rPr>
              <a:t>Moliére</a:t>
            </a:r>
            <a:r>
              <a:rPr lang="hu-HU" sz="3200" dirty="0" smtClean="0">
                <a:solidFill>
                  <a:srgbClr val="00B050"/>
                </a:solidFill>
              </a:rPr>
              <a:t> színészi képességeiről: </a:t>
            </a:r>
          </a:p>
          <a:p>
            <a:pPr algn="just"/>
            <a:endParaRPr lang="hu-HU" sz="3200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hu-HU" sz="3200" i="1" dirty="0" smtClean="0">
                <a:solidFill>
                  <a:srgbClr val="00B050"/>
                </a:solidFill>
              </a:rPr>
              <a:t>„Sohasem hallottál ostobább tökfilkót, vagy láttál nevetségesebb arcot; és az ember nem tudja kit csodáljon, az írót, aki a darabot szerezte, vagy a színészt, aki eljátssza. Nem volt még olyan színész, aki jobban uralta volna arckifejezéseit.”</a:t>
            </a:r>
            <a:endParaRPr lang="hu-HU" sz="3200" i="1" dirty="0">
              <a:solidFill>
                <a:srgbClr val="00B050"/>
              </a:solidFill>
            </a:endParaRPr>
          </a:p>
        </p:txBody>
      </p:sp>
      <p:pic>
        <p:nvPicPr>
          <p:cNvPr id="4" name="Kép 3" descr="pantalone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484784"/>
            <a:ext cx="24384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Sikerében része volt magas rangú kapcsolatainak XIV. Lajos udvarában. 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1485" y="1052736"/>
            <a:ext cx="37444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1658. október 24-én, a Louvre egyik termében a király előtt mutatkoztak be. </a:t>
            </a:r>
            <a:r>
              <a:rPr lang="hu-HU" sz="2800" dirty="0" err="1" smtClean="0">
                <a:solidFill>
                  <a:srgbClr val="00B050"/>
                </a:solidFill>
              </a:rPr>
              <a:t>Corneille</a:t>
            </a:r>
            <a:r>
              <a:rPr lang="hu-HU" sz="2800" dirty="0" smtClean="0">
                <a:solidFill>
                  <a:srgbClr val="00B050"/>
                </a:solidFill>
              </a:rPr>
              <a:t> egyik darabját, a </a:t>
            </a:r>
            <a:r>
              <a:rPr lang="hu-HU" sz="2800" dirty="0" err="1" smtClean="0">
                <a:solidFill>
                  <a:srgbClr val="00B050"/>
                </a:solidFill>
              </a:rPr>
              <a:t>Nikodémészt</a:t>
            </a:r>
            <a:r>
              <a:rPr lang="hu-HU" sz="2800" dirty="0" smtClean="0">
                <a:solidFill>
                  <a:srgbClr val="00B050"/>
                </a:solidFill>
              </a:rPr>
              <a:t> adták elő, ez azonban a király tetszését nem nyerte meg, de a ráadásként bemutatott </a:t>
            </a:r>
            <a:r>
              <a:rPr lang="hu-HU" sz="2800" dirty="0" err="1" smtClean="0">
                <a:solidFill>
                  <a:srgbClr val="00B050"/>
                </a:solidFill>
              </a:rPr>
              <a:t>Moliére-bohózat</a:t>
            </a:r>
            <a:r>
              <a:rPr lang="hu-HU" sz="2800" dirty="0" smtClean="0">
                <a:solidFill>
                  <a:srgbClr val="00B050"/>
                </a:solidFill>
              </a:rPr>
              <a:t>, A szerelmes doktor elnyerte XIV. Lajos tetszését.</a:t>
            </a:r>
            <a:endParaRPr lang="hu-HU" sz="2800" dirty="0">
              <a:solidFill>
                <a:srgbClr val="00B050"/>
              </a:solidFill>
            </a:endParaRPr>
          </a:p>
        </p:txBody>
      </p:sp>
      <p:pic>
        <p:nvPicPr>
          <p:cNvPr id="4" name="Kép 3" descr="9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600400" cy="49805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48064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XIV. Lajos</a:t>
            </a:r>
            <a:endParaRPr lang="hu-H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 algn="just">
              <a:buNone/>
            </a:pPr>
            <a:r>
              <a:rPr lang="hu-HU" sz="3200" dirty="0" smtClean="0"/>
              <a:t>Haláláig (1673) a király kegyeiben maradt, aki házi szerzőjének tartotta.</a:t>
            </a:r>
          </a:p>
          <a:p>
            <a:pPr marL="0" indent="0" algn="just"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A Képzelt beteg előadása közben a színpadon összeesett, néhány órával később otthonában meghalt. </a:t>
            </a:r>
          </a:p>
          <a:p>
            <a:endParaRPr lang="hu-HU" dirty="0"/>
          </a:p>
        </p:txBody>
      </p:sp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824536" cy="4020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1130</Words>
  <Application>Microsoft Office PowerPoint</Application>
  <PresentationFormat>Diavetítés a képernyőre (4:3 oldalarány)</PresentationFormat>
  <Paragraphs>90</Paragraphs>
  <Slides>34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Office-téma</vt:lpstr>
      <vt:lpstr>Moliere</vt:lpstr>
      <vt:lpstr>PowerPoint-bemutató</vt:lpstr>
      <vt:lpstr>Moliere élete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komédia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Moliere</dc:title>
  <dc:creator>Péter</dc:creator>
  <cp:lastModifiedBy>Peter</cp:lastModifiedBy>
  <cp:revision>67</cp:revision>
  <dcterms:created xsi:type="dcterms:W3CDTF">2014-09-12T03:12:43Z</dcterms:created>
  <dcterms:modified xsi:type="dcterms:W3CDTF">2023-01-30T16:05:55Z</dcterms:modified>
</cp:coreProperties>
</file>