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3" r:id="rId4"/>
    <p:sldId id="262" r:id="rId5"/>
    <p:sldId id="263" r:id="rId6"/>
    <p:sldId id="261" r:id="rId7"/>
    <p:sldId id="264" r:id="rId8"/>
    <p:sldId id="260" r:id="rId9"/>
    <p:sldId id="266" r:id="rId10"/>
    <p:sldId id="259" r:id="rId11"/>
    <p:sldId id="267" r:id="rId12"/>
    <p:sldId id="265" r:id="rId13"/>
    <p:sldId id="268" r:id="rId14"/>
    <p:sldId id="272" r:id="rId15"/>
    <p:sldId id="271" r:id="rId16"/>
    <p:sldId id="274" r:id="rId17"/>
    <p:sldId id="270" r:id="rId18"/>
    <p:sldId id="275" r:id="rId19"/>
    <p:sldId id="277" r:id="rId20"/>
    <p:sldId id="276" r:id="rId21"/>
    <p:sldId id="273" r:id="rId22"/>
    <p:sldId id="280" r:id="rId23"/>
    <p:sldId id="283" r:id="rId24"/>
    <p:sldId id="284" r:id="rId25"/>
    <p:sldId id="285" r:id="rId26"/>
    <p:sldId id="286" r:id="rId27"/>
    <p:sldId id="278" r:id="rId28"/>
    <p:sldId id="294" r:id="rId29"/>
    <p:sldId id="288" r:id="rId30"/>
    <p:sldId id="269" r:id="rId31"/>
    <p:sldId id="297" r:id="rId32"/>
    <p:sldId id="295" r:id="rId33"/>
    <p:sldId id="299" r:id="rId34"/>
    <p:sldId id="296" r:id="rId35"/>
    <p:sldId id="301" r:id="rId36"/>
    <p:sldId id="298" r:id="rId37"/>
    <p:sldId id="287" r:id="rId38"/>
    <p:sldId id="279" r:id="rId39"/>
    <p:sldId id="282" r:id="rId40"/>
    <p:sldId id="300" r:id="rId41"/>
    <p:sldId id="290" r:id="rId42"/>
    <p:sldId id="303" r:id="rId43"/>
    <p:sldId id="302" r:id="rId44"/>
    <p:sldId id="291" r:id="rId45"/>
    <p:sldId id="305" r:id="rId46"/>
    <p:sldId id="281" r:id="rId47"/>
    <p:sldId id="304" r:id="rId48"/>
    <p:sldId id="289" r:id="rId49"/>
    <p:sldId id="292" r:id="rId50"/>
    <p:sldId id="308" r:id="rId51"/>
    <p:sldId id="307" r:id="rId52"/>
    <p:sldId id="306" r:id="rId53"/>
    <p:sldId id="311" r:id="rId54"/>
    <p:sldId id="312" r:id="rId5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2020.03.25.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7772400" cy="3960440"/>
          </a:xfrm>
        </p:spPr>
        <p:txBody>
          <a:bodyPr>
            <a:noAutofit/>
          </a:bodyPr>
          <a:lstStyle/>
          <a:p>
            <a:r>
              <a:rPr lang="hu-HU" sz="6000" b="1" dirty="0" smtClean="0"/>
              <a:t>Radnóti Miklós élete és művei</a:t>
            </a:r>
            <a:endParaRPr lang="hu-H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Fiatalkori művein az avantgárd hatása érződik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(a magyar költők közül leginkább Ady Endre és Babits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Mihály hatottak rá)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Az első kötetek témája a természet és az élet szeretete, lázadó hangnem jellemzi.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63283"/>
            <a:ext cx="5760640" cy="40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Arckép és a Pirul a naptól már az őszi bogyó című verseiért vallásgyalázás miatt nyolc nap elzárásra ítélték. Radnóti fellebbezett az ítélet ellen, a büntetés végrehajtását egy év próbaidőre felfüggesztették. Sík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Sádor-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katolikus pap létére- Radnóti mellett állt ki.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Radnóti Miklós: Pirul a naptól már az őszi bogyó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Szőke, pogány lány a szeretőm, engem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hisz egyedül és ha papot lát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rettenve suttog: csak fű van és fa;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nap, hold, csillagok s állatok vannak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tarka mezőkön. És elszalad. Por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boldogan porzik a </a:t>
            </a:r>
            <a:r>
              <a:rPr lang="hu-HU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lábanyomán</a:t>
            </a: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230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Később költészete leegyszerűsödik és klasszicizálódik,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szabad versek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helyett klasszikus versformákat és műfajokat fogja előnyben részesíteni.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65741"/>
            <a:ext cx="7194734" cy="30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Mint a bika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6696744" cy="544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5832648" cy="64807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Mint a bika </a:t>
            </a:r>
            <a:endParaRPr lang="hu-H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Úgy éltem életem mostanig, mint fiatal bika,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 esett tehenek közt unja magát a déli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melegben és erejét hirdetni körbe rohangat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játéka mellé nyálából ereszt habos lobogót.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rázza fejét s fordul, szarván a sűrű,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repedő levegővel és dobbantása nyomán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gyötrőt fű s föld fröccsen a rémült legelőn szét.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úgy élek mostan is, mint a bika, de mint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bika, aki megtorpan a tücskös rét közepén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fölszagol a levegőbe. Érzi, hogy hegyi erdőkön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őzbak megáll; fülel és elpattan a széllel,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mely farkascsorda szagát hozza sziszegve, -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fölszagol s nem menekül, mint menekülnek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őzek; elgondolja, ha megjön az óra, küzd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elesik s csontjait széthordja a tájon a horda -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lassan, szomorún bőg a kövér levegőben.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Így küzdök én is és így esem el majd,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okulásul késő koroknak, csontjaim őrzi a táj.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940152" y="332656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Mit tudsz megállapítani a versformáról, és a vers szerkezetéről?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Versforma: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költemény rímtelen szabad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vers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cím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Minek a szimbóluma lehet a bika? Kit jelképez a műben?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bika magára a költőre utal, tágabb értelemben annak az embernek az erkölcsi kötelességére, aki egy közösségért felel, az erőt, a küzdeni tudást és a felelősségvállalást jelképezi.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0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Szerkezet: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mű egyetlen epikus (homéroszi) hasonlat, három eltérő hosszúságú szakaszra osztva.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Epikus vagy homéroszi hasonlat: hosszan kifejtett hasonlat, mely nem egy állóképet mutat be, hanem egy külön történetet mesél el.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homéroszi eposzokban gyakorta szerepelnek ilyen hasonlatok.</a:t>
            </a:r>
          </a:p>
        </p:txBody>
      </p:sp>
    </p:spTree>
    <p:extLst>
      <p:ext uri="{BB962C8B-B14F-4D97-AF65-F5344CB8AC3E}">
        <p14:creationId xmlns:p14="http://schemas.microsoft.com/office/powerpoint/2010/main" val="780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7068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Úgy 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éltem életem mostanig, mint fiatal bika,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 esett tehenek közt unja magát a déli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melegben és erejét hirdetni körbe rohangat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játéka mellé nyálából ereszt habos lobogót.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rázza fejét s fordul, szarván a sűrű,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repedő levegővel és dobbantása nyomán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gyötrőt fű s föld fröccsen a rémült legelőn szét.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9512" y="306896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Milyen idősík jelenik meg a szakaszban? Mi jellemzi ezt a korszakot?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07504" y="4023067"/>
            <a:ext cx="8784976" cy="273630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Az első szakaszban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múlt jelenik meg. A múlt a gondtalan játékosság, felelőtlenség jegyében telt. A szakaszban sok ige (rohangat, ereszt, fröccsen) található, a bika aktív cselekvő, maga határozza meg, hogy mit tesz.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7068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úgy élek mostan is, mint a bika, de mint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bika, aki megtorpan a tücskös rét közepén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fölszagol a levegőbe. Érzi, hogy hegyi erdőkön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őzbak megáll; fülel és elpattan a széllel,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mely farkascsorda szagát hozza sziszegve, -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fölszagol s nem menekül, mint menekülnek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őzek; elgondolja, ha megjön az óra, küzd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elesik s csontjait széthordja a tájon a horda -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lassan, szomorún bőg a kövér levegőben.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7504" y="414908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Milyen idősíkok jelennek meg ebben a szakaszban? Milyen változást figyelhetünk meg az első szakaszhoz képest?</a:t>
            </a:r>
            <a:endParaRPr lang="hu-H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A második szakaszban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jelen (mostan) és a jövő (megjön az óra) jelenik meg. A farkascsordával a fenyegető veszély jelenik meg. Az igék többé nem mozgásra utalnak (megtorpan, fölszagol, elgondolja). A veszély elháríthatatlan, és bár a győzelemre nincs esély, a bika mégsem menekülhet, helyt kell állnia, még akkor is, ha ez az életébe kerül.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Radnóti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iklós 1909-ben született Budapesten. A szülési komplikációkba édesanyja és ikertestvére belehalt.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07996"/>
            <a:ext cx="6515244" cy="4345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7068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Így küzdök én is és így esem el majd,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okulásul késő koroknak, csontjaim őrzi a táj.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7275" y="119675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Mit üzen a harmadik szakasz?</a:t>
            </a:r>
            <a:endParaRPr lang="hu-HU" sz="3200" b="1" dirty="0">
              <a:solidFill>
                <a:srgbClr val="00B050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79512" y="1916832"/>
            <a:ext cx="8507288" cy="475252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A harmadik szakaszban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lírai én jelenik meg, aki erkölcsi kötelességének érzi a kiállást a vészterhes időben, és bár menekülhetne, mégsem teszi meg. Önfeláldozása mégsem hiábavaló, az utókor számára jelent tanulságot helytállása az egyenlőtlen küzdelemben.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000" b="1" dirty="0">
                <a:latin typeface="Times New Roman" pitchFamily="18" charset="0"/>
                <a:cs typeface="Times New Roman" pitchFamily="18" charset="0"/>
              </a:rPr>
              <a:t>Járkálj csak, halálraítélt!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056784" cy="50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464496" cy="64807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Járkálj csak, halálraítélt!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bokrokba szél és macska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bútt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sötét fák sora eldől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előtted: a rémülettől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fehér és púpos lett az út.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Zsugorodj őszi levél hát!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zsugorodj, rettentő világ!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égről hideg sziszeg le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rozsdás, merev füvekre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ejtik árnyuk a vadlibák.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Ó, költő, tisztán élj te most,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mint a széljárta havasok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lakói és oly bűntelen,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mint jámbor, régi képeken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pöttömnyi gyermek Jézusok.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oly keményen is, mint a sok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sebtől vérző, nagy farkasok.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644008" y="332656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Mi lehet a vers műfaja? Mire utalhat a cím? Milyen történelmi környezetben íródott a mű (1936)?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433156" y="2148538"/>
            <a:ext cx="4253644" cy="4520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Műfaj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gondolati költemény, önmegszólító versként is értelmezhető, vagy ars poétikaként, hiszen a helyes költői magatartás is megjelenik a műben.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Történelmi háttér: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1930-as évek második felében Magyarországon is egyre erőteljesebben megjelenik az antiszemitizmus, sokan újabb háborúra készülnek.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Cím: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halálraítélt szó szűkebb értelemben magára a költőre utal, tágabb értelemben minden élő emberre.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02632"/>
            <a:ext cx="2736304" cy="34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88640"/>
            <a:ext cx="4464496" cy="21602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Járkálj csak, halálraítélt!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bokrokba szél és macska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bútt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sötét fák sora eldől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előtted: a rémülettől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fehér és púpos lett az út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788023" y="332655"/>
            <a:ext cx="4154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Ki a megszólított? Milyen hangulatot áraszt a mű első része? 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79512" y="2780928"/>
            <a:ext cx="8784976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Szerkezet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önmegszólítással kezdődik. A mű elején a félelem és rettegés jelenik meg, nemcsak az élőlények (macska, fa), de az élettelen tárgyak (szél, út) is megrémülnek. Mintha a világ vége, az apokalipszis közeledne.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88640"/>
            <a:ext cx="4464496" cy="21602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Zsugorodj őszi levél hát!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zsugorodj, rettentő világ!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égről hideg sziszeg le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rozsdás, merev füvekre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ejtik árnyuk a vadlibák.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788023" y="332655"/>
            <a:ext cx="4154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Milyen magatartásformákat figyelhetünk meg ebben a szakaszban? 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79512" y="2780928"/>
            <a:ext cx="8784976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állatok (vadlibák) menekülnek, de a növények is védekeznek, összezsugorodnak, vagy megkeményednek, mint a „rozsdás” fű, ami szinte fegyverszerűvé válik, akár egy kard.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88640"/>
            <a:ext cx="4464496" cy="21602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Ó, költő, tisztán élj te most,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mint a széljárta havasok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lakói és oly bűntelen,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mint jámbor, régi képeken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pöttömnyi gyermek Jézusok.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oly keményen is, mint a sok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sebtől vérző, nagy farkasok.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788023" y="332655"/>
            <a:ext cx="4154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Hogyan kell élnie ebben a világban a költőnek? 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79512" y="3429000"/>
            <a:ext cx="87849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utolsó szakasz a költői magatartásról ír. Egyszerre kell erkölcsileg tisztának maradnia, jámbornak, de ugyanakkor keménynek és megalkuvást nem tűrőnek is.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1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Hetedik ecloga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40768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5256584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Életrajzi háttér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Ezt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művet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Szerbiában írja Radnóti Miklós, ahol munkaszolgálatra osztották be.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Erről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tanuskodik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vers keltezése is: „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Lager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Heidenau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Žagubica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fölött a hegyekben, 1944.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július”.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utolsó verseit a Bori notesz tartalmazza, melyet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abdai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tömegsír feltárásakor találtak meg viharkabátja zsebében.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188640"/>
            <a:ext cx="3600400" cy="62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Hetedik ecloga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Látod-e, esteledik s a szögesdróttal beszegett, vad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tölgykerités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barakk oly lebegő, felszívja az este.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Rabságunk keretét elereszti a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lassu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tekintet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csak az ész, csak az ész, az tudja, a drót feszülését.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Látod-e drága, a képzelet itt, az is így szabadul csak,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megtöretett testünket az álom, a szép szabadító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oldja fel és a fogolytábor hazaindul ilyenkor.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31912" y="3933056"/>
            <a:ext cx="850728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 tudsz elmondani a címről és a versformáról?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Huszonnyolc év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című versében így ír erről az eseményről: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Erőszakos, rút kisded voltam én,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ikret szülő anyácska, - gyilkosod!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öcsémet halva </a:t>
            </a:r>
            <a:r>
              <a:rPr lang="hu-HU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szülted-é</a:t>
            </a: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vagy élt öt percet, nem tudom,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ott a vér és jajgatás között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úgy emeltek föl a fény felé,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akár egy győztes, kis vadállatot,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 megmutatta már, hogy mennyit ér: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mögötte két </a:t>
            </a:r>
            <a:r>
              <a:rPr lang="hu-H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halott…</a:t>
            </a:r>
            <a:endParaRPr lang="hu-H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cím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műfajmegjelölő, 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ecloga műfaj elnevezője Vergilius volt, aki pásztori költeményeket adott ki ezzel a címmel, melyek hexameterben íródtak, párbeszédes formában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Versformája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ennek megfelelően hexameter.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Látod-e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esteledik s a szögesdróttal beszegett, vad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tölgykerités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barakk oly lebegő, felszívja az este.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Rabságunk keretét elereszti a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lassu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tekintet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csak az ész, csak az ész, az tudja, a drót feszülését.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Látod-e drága, a képzelet itt, az is így szabadul csak,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megtöretett testünket az álom, a szép szabadító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oldja fel és a fogolytábor hazaindul ilyenkor.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79512" y="3284984"/>
            <a:ext cx="865968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Sok költeménnyel találkoztunk már, ami az est leírásával kezdődött (Babits Mihály: Esti kérdés, Csokonai: Az </a:t>
            </a:r>
            <a:r>
              <a:rPr lang="hu-H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estve</a:t>
            </a: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). Miért alkalmas az est az elmélkedő versek időpontjaként?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Szerkezet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a mű az est leírásával indul, a valóság és a képzelet, az álom határvonalai elmosódnak. A láthatatlanná váló kerítés 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szabadság illúzióját kelti, de a tudat közbeszól: az ész tudja, hogy a kerítés ott van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A valóság elől az álom nyújt csak menekvést.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86" y="3140968"/>
            <a:ext cx="5394107" cy="3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Rongyosan és kopaszon, horkolva repülnek a foglyok,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Szerbia vak tetejéről búvó otthoni tájra.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Búvó otthoni táj! Ó, megvan-e még az az otthon?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Bomba sem érte talán? s van, mint amikor bevonultunk?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aki jobbra </a:t>
            </a:r>
            <a:r>
              <a:rPr lang="hu-HU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nyöszörg</a:t>
            </a: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aki balra hever, hazatér-e?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Mondd, van-e ott haza még, ahol értik e hexametert is?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Ékezetek nélkül, csak sort sor alá tapogatva,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úgy </a:t>
            </a:r>
            <a:r>
              <a:rPr lang="hu-HU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irom</a:t>
            </a: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itt a homályban a verset, mint ahogy élek,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vaksin, hernyóként araszolgatván a papíron;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zseblámpát, könyvet, mindent elvettek a </a:t>
            </a:r>
            <a:r>
              <a:rPr lang="hu-HU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Lager</a:t>
            </a:r>
            <a:endParaRPr 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őrei s posta se jön, köd száll le csupán </a:t>
            </a:r>
            <a:r>
              <a:rPr lang="hu-HU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barakunkra</a:t>
            </a: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07504" y="4525580"/>
            <a:ext cx="894288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  a 3. és 4. versszak témája?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3. versszak 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foglyok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életét jellemzi, bizonytalanságban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kiszolgáltatottságban élnek,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nem tudják, mi van otthon,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abban sem lehetnek biztosak, hogy hazatérnek-e valaha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Költői kérdések növelik a bizonytalanságot.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 4. versszakban a saját körülményeiről ír, visszatérünk a láger világába, és az elvont eszmék (otthoni táj, otthon) világából visszatérünk a fizikai valóságba.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Rémhirek</a:t>
            </a: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és férgek közt él itt francia, lengyel,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hangos olasz, szakadár szerb, méla zsidó a hegyekben,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szétdarabolt lázas test s mégis egy életet él itt, -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jóhírt</a:t>
            </a: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vár, szép asszonyi szót, szabad emberi sorsot,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várja a véget, a </a:t>
            </a:r>
            <a:r>
              <a:rPr lang="hu-HU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sűrü</a:t>
            </a: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homályba bukót, a csodákat.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Fekszem a deszkán, férgek közt fogoly állat, a bolhák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ostroma </a:t>
            </a:r>
            <a:r>
              <a:rPr lang="hu-HU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meg-megujúl</a:t>
            </a: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de a légysereg elnyugodott már.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Este van, egy nappal rövidebb, lásd, </a:t>
            </a:r>
            <a:r>
              <a:rPr lang="hu-HU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ujra</a:t>
            </a: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fogság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egy nappal az élet is. Alszik a tábor. A tájra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rásüt a hold s fényében a drótok </a:t>
            </a:r>
            <a:r>
              <a:rPr lang="hu-HU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ujra</a:t>
            </a: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feszülnek,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látni az ablakon át, hogy a fegyveres őrszemek árnya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lépdel a falra vetődve az éjszaka hangjai közben.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07504" y="4725143"/>
            <a:ext cx="8942880" cy="186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Miben hasonlít ezeknek a versszakoknak a szerkezete az előző kettő versszakéhoz?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4.-5. versszakban ismét felváltva olvasunk a rabok reményeiről, vágyairól (4. vsz.), majd a valós helyzetről, hogyan küzd a lírai én a körülményekkel (bolhák, legyek), a drót a holdfényben újra láthatóvá válik, és az őrök árnyéka is.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252028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Alszik </a:t>
            </a:r>
            <a:r>
              <a:rPr lang="hu-HU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tábor, látod-e drága, suhognak az álmok,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horkan a felriadó, megfordul a szűk helyen és már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ujra</a:t>
            </a:r>
            <a:r>
              <a:rPr lang="hu-HU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elalszik s fénylik az arca. Csak én ülök ébren,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féligszítt</a:t>
            </a:r>
            <a:r>
              <a:rPr lang="hu-HU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cigarettát érzek a számban a csókod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íze helyett és nem jön az álom, az </a:t>
            </a:r>
            <a:r>
              <a:rPr lang="hu-HU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enyhetadó</a:t>
            </a:r>
            <a:r>
              <a:rPr lang="hu-HU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mert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 tudok én meghalni se, élni se nélküled immár</a:t>
            </a:r>
            <a:r>
              <a:rPr lang="hu-H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79512" y="2601674"/>
            <a:ext cx="8942880" cy="934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Kihez szól a vers? 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79512" y="3284984"/>
            <a:ext cx="850728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eclogákra jellemző a párbeszédes forma, itt azonban nem érkezik válasz a megszólítottól. Csak az utolsó versszakban válik nyilvánvalóvá, hogy a verset kedveséhez írja a lírai én, a vers végén olvashatjuk a szerelmi vallomását.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9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12241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Erőltetett menet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68863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cím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Erőltetett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menet katonai műszó. Az erőltetett menetben haladó katonák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nagy távolságokat tesznek meg rossz körülmények között. Jelen esetben a raboknak is ezt a tempót kellett felvenni, ám ellátásuk a katonákénál is gyatrább volt.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79512" y="116632"/>
            <a:ext cx="8655367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 jut eszedbe a címtől?</a:t>
            </a:r>
            <a:endParaRPr lang="hu-H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Édesapja,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Glatter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Jakab később (1911) elvette Molnár Ilonát, aki Miklóst saját gyermekeként szerette. Egy mostohatestvére is volt, Erdélyi Ágnes, aki édesanyjával együtt Auschwitzban halt meg 1944-ben.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7415808" cy="27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6166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Bolond, ki földre rogyván      fölkél és újra lépked,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vándorló fájdalomként      mozdít bokát és térdet,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mégis útnak indul,      mint akit szárny emel,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hiába hívja árok,      maradni úgyse mer,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ha kérdezed, miért nem?      még visszaszól talán,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hogy várja őt az asszony      s egy bölcsebb, szép halál.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Pedig bolond a jámbor,      mert ott az otthonok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fölött régóta már csak      a perzselt szél forog,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hanyattfeküdt a házfal,      eltört a szilvafa,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félelemtől bolyhos      a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honni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éjszaka.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Ó, hogyha hinni tudnám:      nemcsak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szivemben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hordom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mindazt, mit érdemes még,      s van visszatérni otthon;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 volna még! s mint egykor      a régi hűs verandán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béke méhe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zöngne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    míg hűl a szilvalekvár,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nyárvégi csönd napozna      az álmos kerteken,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lomb között gyümölcsök      ringnának meztelen,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Fanni várna szőkén      a rőt sövény előtt,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árnyékot írna lassan      a lassú délelőtt, -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hisz lehet talán még!      a hold ma oly kerek!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 menj tovább, barátom,      kiálts rám! s fölkelek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580526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Mit tudsz megállapítani a versformáról?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Versforma: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vers páros rímelésű. A verssorok közepén cezúra található, egy hosszabb szünet, az írásképben is megmutatkozik. A verssorok hosszúak, 13-14 szótagosak. Ezt 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versformát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niebelungizált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alexandrinnak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nevezzük.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i="1" dirty="0">
                <a:solidFill>
                  <a:srgbClr val="00B050"/>
                </a:solidFill>
              </a:rPr>
              <a:t>Ó jaj, hogy eltűnt minden, </a:t>
            </a:r>
            <a:r>
              <a:rPr lang="hu-HU" sz="2400" i="1" dirty="0" smtClean="0">
                <a:solidFill>
                  <a:srgbClr val="00B050"/>
                </a:solidFill>
              </a:rPr>
              <a:t> 	hogy </a:t>
            </a:r>
            <a:r>
              <a:rPr lang="hu-HU" sz="2400" i="1" dirty="0">
                <a:solidFill>
                  <a:srgbClr val="00B050"/>
                </a:solidFill>
              </a:rPr>
              <a:t>hullt le évre év!</a:t>
            </a:r>
          </a:p>
          <a:p>
            <a:pPr marL="0" indent="0">
              <a:buNone/>
            </a:pPr>
            <a:r>
              <a:rPr lang="hu-HU" sz="2400" i="1" dirty="0">
                <a:solidFill>
                  <a:srgbClr val="00B050"/>
                </a:solidFill>
              </a:rPr>
              <a:t>Éltem valóban én, </a:t>
            </a:r>
            <a:r>
              <a:rPr lang="hu-HU" sz="2400" i="1" dirty="0" smtClean="0">
                <a:solidFill>
                  <a:srgbClr val="00B050"/>
                </a:solidFill>
              </a:rPr>
              <a:t>	vagy</a:t>
            </a:r>
            <a:r>
              <a:rPr lang="hu-HU" sz="2400" i="1" dirty="0">
                <a:solidFill>
                  <a:srgbClr val="00B050"/>
                </a:solidFill>
              </a:rPr>
              <a:t>  álmodtam itt elébb?</a:t>
            </a:r>
          </a:p>
          <a:p>
            <a:pPr marL="0" indent="0">
              <a:buNone/>
            </a:pPr>
            <a:r>
              <a:rPr lang="hu-HU" sz="2400" i="1" dirty="0">
                <a:solidFill>
                  <a:srgbClr val="00B050"/>
                </a:solidFill>
              </a:rPr>
              <a:t>Amit valónak hittem,  </a:t>
            </a:r>
            <a:r>
              <a:rPr lang="hu-HU" sz="2400" i="1" dirty="0" smtClean="0">
                <a:solidFill>
                  <a:srgbClr val="00B050"/>
                </a:solidFill>
              </a:rPr>
              <a:t>		nem </a:t>
            </a:r>
            <a:r>
              <a:rPr lang="hu-HU" sz="2400" i="1" dirty="0">
                <a:solidFill>
                  <a:srgbClr val="00B050"/>
                </a:solidFill>
              </a:rPr>
              <a:t>volt tán sehol?</a:t>
            </a:r>
          </a:p>
          <a:p>
            <a:pPr marL="0" indent="0">
              <a:buNone/>
            </a:pPr>
            <a:r>
              <a:rPr lang="hu-HU" sz="2400" i="1" dirty="0">
                <a:solidFill>
                  <a:srgbClr val="00B050"/>
                </a:solidFill>
              </a:rPr>
              <a:t>Mély álom ringatott el,  </a:t>
            </a:r>
            <a:r>
              <a:rPr lang="hu-HU" sz="2400" i="1" dirty="0" smtClean="0">
                <a:solidFill>
                  <a:srgbClr val="00B050"/>
                </a:solidFill>
              </a:rPr>
              <a:t>	csak </a:t>
            </a:r>
            <a:r>
              <a:rPr lang="hu-HU" sz="2400" i="1" dirty="0">
                <a:solidFill>
                  <a:srgbClr val="00B050"/>
                </a:solidFill>
              </a:rPr>
              <a:t>nem tudom mikor.</a:t>
            </a:r>
          </a:p>
          <a:p>
            <a:pPr marL="0" indent="0">
              <a:buNone/>
            </a:pPr>
            <a:r>
              <a:rPr lang="hu-HU" sz="2400" i="1" dirty="0">
                <a:solidFill>
                  <a:srgbClr val="00B050"/>
                </a:solidFill>
              </a:rPr>
              <a:t>Most íme fölriadtam  </a:t>
            </a:r>
            <a:r>
              <a:rPr lang="hu-HU" sz="2400" i="1" dirty="0" smtClean="0">
                <a:solidFill>
                  <a:srgbClr val="00B050"/>
                </a:solidFill>
              </a:rPr>
              <a:t>	és </a:t>
            </a:r>
            <a:r>
              <a:rPr lang="hu-HU" sz="2400" i="1" dirty="0">
                <a:solidFill>
                  <a:srgbClr val="00B050"/>
                </a:solidFill>
              </a:rPr>
              <a:t>oly idegen,</a:t>
            </a:r>
          </a:p>
          <a:p>
            <a:pPr marL="0" indent="0">
              <a:buNone/>
            </a:pPr>
            <a:r>
              <a:rPr lang="hu-HU" sz="2400" i="1" dirty="0">
                <a:solidFill>
                  <a:srgbClr val="00B050"/>
                </a:solidFill>
              </a:rPr>
              <a:t>mit úgy ismertem én még,  </a:t>
            </a:r>
            <a:r>
              <a:rPr lang="hu-HU" sz="2400" i="1" dirty="0" smtClean="0">
                <a:solidFill>
                  <a:srgbClr val="00B050"/>
                </a:solidFill>
              </a:rPr>
              <a:t>	akár </a:t>
            </a:r>
            <a:r>
              <a:rPr lang="hu-HU" sz="2400" i="1" dirty="0">
                <a:solidFill>
                  <a:srgbClr val="00B050"/>
                </a:solidFill>
              </a:rPr>
              <a:t>a tenyerem.</a:t>
            </a:r>
          </a:p>
          <a:p>
            <a:pPr marL="0" indent="0">
              <a:buNone/>
            </a:pPr>
            <a:r>
              <a:rPr lang="hu-HU" sz="2400" i="1" dirty="0" smtClean="0">
                <a:solidFill>
                  <a:srgbClr val="00B050"/>
                </a:solidFill>
              </a:rPr>
              <a:t>Az </a:t>
            </a:r>
            <a:r>
              <a:rPr lang="hu-HU" sz="2400" i="1" dirty="0">
                <a:solidFill>
                  <a:srgbClr val="00B050"/>
                </a:solidFill>
              </a:rPr>
              <a:t>emberek s a táj,  </a:t>
            </a:r>
            <a:r>
              <a:rPr lang="hu-HU" sz="2400" i="1" dirty="0" smtClean="0">
                <a:solidFill>
                  <a:srgbClr val="00B050"/>
                </a:solidFill>
              </a:rPr>
              <a:t>	amelyet </a:t>
            </a:r>
            <a:r>
              <a:rPr lang="hu-HU" sz="2400" i="1" dirty="0">
                <a:solidFill>
                  <a:srgbClr val="00B050"/>
                </a:solidFill>
              </a:rPr>
              <a:t>úgy szerettem,</a:t>
            </a:r>
          </a:p>
          <a:p>
            <a:pPr marL="0" indent="0">
              <a:buNone/>
            </a:pPr>
            <a:r>
              <a:rPr lang="hu-HU" sz="2400" i="1" dirty="0">
                <a:solidFill>
                  <a:srgbClr val="00B050"/>
                </a:solidFill>
              </a:rPr>
              <a:t>gyermekkorom kalandos  </a:t>
            </a:r>
            <a:r>
              <a:rPr lang="hu-HU" sz="2400" i="1" dirty="0" smtClean="0">
                <a:solidFill>
                  <a:srgbClr val="00B050"/>
                </a:solidFill>
              </a:rPr>
              <a:t>	vidéke </a:t>
            </a:r>
            <a:r>
              <a:rPr lang="hu-HU" sz="2400" i="1" dirty="0">
                <a:solidFill>
                  <a:srgbClr val="00B050"/>
                </a:solidFill>
              </a:rPr>
              <a:t>ismeretlen</a:t>
            </a:r>
            <a:r>
              <a:rPr lang="hu-HU" sz="2400" i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hu-H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00B050"/>
                </a:solidFill>
              </a:rPr>
              <a:t>Walter von der </a:t>
            </a:r>
            <a:r>
              <a:rPr lang="hu-HU" sz="2400" dirty="0" err="1" smtClean="0">
                <a:solidFill>
                  <a:srgbClr val="00B050"/>
                </a:solidFill>
              </a:rPr>
              <a:t>Vogelweide</a:t>
            </a:r>
            <a:r>
              <a:rPr lang="hu-HU" sz="2400" dirty="0" smtClean="0">
                <a:solidFill>
                  <a:srgbClr val="00B050"/>
                </a:solidFill>
              </a:rPr>
              <a:t>: ó </a:t>
            </a:r>
            <a:r>
              <a:rPr lang="hu-HU" sz="2400" dirty="0" err="1" smtClean="0">
                <a:solidFill>
                  <a:srgbClr val="00B050"/>
                </a:solidFill>
              </a:rPr>
              <a:t>jajj</a:t>
            </a:r>
            <a:r>
              <a:rPr lang="hu-HU" sz="2400" dirty="0" smtClean="0">
                <a:solidFill>
                  <a:srgbClr val="00B050"/>
                </a:solidFill>
              </a:rPr>
              <a:t>, hogy eltűnt minden (részlet)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B050"/>
                </a:solidFill>
              </a:rPr>
              <a:t>Radnóti Miklós fordítása</a:t>
            </a:r>
            <a:endParaRPr lang="hu-H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460851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Bolond, ki földre rogyván      fölkél és újra lépked,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vándorló fájdalomként      mozdít bokát és térdet,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mégis útnak indul,      mint akit szárny emel,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hiába hívja árok,      maradni úgyse mer,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ha kérdezed, miért nem?      még visszaszól talán,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hogy várja őt az asszony      s egy bölcsebb, szép halál.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Pedig bolond a jámbor,      mert ott az otthonok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fölött régóta már csak      a perzselt szél forog,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hanyattfeküdt a házfal,      eltört a szilvafa,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félelemtől bolyhos      a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honni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éjszaka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9512" y="486916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B050"/>
                </a:solidFill>
              </a:rPr>
              <a:t>Milyen kérdésre keresi a választ az első szakasz?</a:t>
            </a:r>
            <a:endParaRPr lang="hu-H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Szerkezet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a vers első szakasza (1-10. sor) arra a kérdésre keresi a választ, hogy van-e értelme életben maradni, érdemes-e felkelni, és tovább menetelni, hiszen ez nem csak fájdalommal jár, és talán az otthont is elpusztították, ahová vissza akar térni. 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417646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Ó, hogyha hinni tudnám:      nemcsak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szivemben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hordom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mindazt, mit érdemes még,      s van visszatérni otthon;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 volna még! s mint egykor      a régi hűs verandán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béke méhe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zöngne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    míg hűl a szilvalekvár,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nyárvégi csönd napozna      az álmos kerteken,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lomb között gyümölcsök      ringnának meztelen,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Fanni várna szőkén      a rőt sövény előtt,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árnyékot írna lassan      a lassú délelőtt, -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hisz lehet talán még!      a hold ma oly kerek!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91020" y="436510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B050"/>
                </a:solidFill>
              </a:rPr>
              <a:t>Milyen hangulata van ennek a szakasznak?</a:t>
            </a:r>
            <a:endParaRPr lang="hu-H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11-19. sorok hangulata idilli, éles kontrasztban áll a vers első szakaszával,  az otthon békéje jelenik meg, a kert, mint a nyugalom szigete, és Fanni, szerető hitvese várja.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7920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 menj tovább, barátom,      kiálts rám! s fölkelek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504" y="83671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B050"/>
                </a:solidFill>
              </a:rPr>
              <a:t>Mi a vers végső üzenete?</a:t>
            </a:r>
            <a:endParaRPr lang="hu-HU" sz="3600" b="1" dirty="0">
              <a:solidFill>
                <a:srgbClr val="00B050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79512" y="1628800"/>
            <a:ext cx="850728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vers végére (20.sor) az élni akarás győz, visszatérünk az elesett rabhoz, aki végül mégis úgy dönt, hogy felkel, és vállalja a szenvedést, csak hogy hazatérhessen.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000" b="1" dirty="0" err="1" smtClean="0">
                <a:latin typeface="Times New Roman" pitchFamily="18" charset="0"/>
                <a:cs typeface="Times New Roman" pitchFamily="18" charset="0"/>
              </a:rPr>
              <a:t>Razglednicák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6984776" cy="53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cím: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razglednica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(szerb) szó azt jelenti, hogy képeslap. Így a vers címe előreutal annak tartalmára, ugyanis ezek a „képeslapok” helyzetjelentést adnak a keletkezésük idején a költő helyzetéről és a háború állásáról.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2982110"/>
            <a:ext cx="5609797" cy="35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Középiskolai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tanulmányai alatt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matematikából korrepetálásra szorult, magántanára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Hilbert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Károly lett, az ő lakásában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ismerkedett meg leendő feleségével, Gyarmati Fannival,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aki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Hilbert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feleségéhez járt különórákra matematikából.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52936"/>
            <a:ext cx="5472608" cy="35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482453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Bulgáriából vastag, vad </a:t>
            </a:r>
            <a:r>
              <a:rPr lang="hu-HU" sz="24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ágyuszó</a:t>
            </a: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gurul,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hegygerincre dobban, majd tétováz s lehull;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torlódik ember, állat, szekér és gondolat,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út nyerítve hőköl, sörényes ég szalad.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 állandó vagy bennem e mozgó </a:t>
            </a:r>
            <a:r>
              <a:rPr lang="hu-HU" sz="24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zürzavarban</a:t>
            </a: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tudatom mélyén fénylesz örökre mozdulatlan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némán, akár az angyal, ha pusztulást csodál,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vagy korhadt fának odván temetkező bogár</a:t>
            </a:r>
            <a:r>
              <a:rPr lang="hu-H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4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1944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augusztus 30. A hegyek közt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7504" y="45091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B050"/>
                </a:solidFill>
              </a:rPr>
              <a:t>Milyen képekkel indul a vers, és mi hoz változást a vers hangulatába?</a:t>
            </a:r>
            <a:endParaRPr lang="hu-H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Razglednica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 hegyek közt, útban a bori központi tábor felé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készült. 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vers első fele a front közeledéséből fakadó riadalmat, menekülést, zűrzavart festi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le. Szinesztézia (ágyúszó gurul), szókatlan szókapcsolatok támasztják alá a zűrzavart, számos ige található az első szakaszban. A vers második felében a kedvese (Te) jelenik meg, mely a zűrzavar közepette is megnyugvást hoz számára. 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44624"/>
            <a:ext cx="4896544" cy="460851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Kilenc kilométerre innen égnek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kazlak és a házak,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a rétek szélein megülve némán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riadt pórok pipáznak.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Itt még vizet fodroz a tóra lépő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apró pásztorleány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felhőt iszik a vízre ráhajolva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fodros birkanyáj</a:t>
            </a:r>
            <a:r>
              <a:rPr lang="hu-H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Cservenka</a:t>
            </a:r>
            <a:r>
              <a:rPr lang="hu-H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,1944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október 6.</a:t>
            </a:r>
          </a:p>
        </p:txBody>
      </p:sp>
      <p:sp>
        <p:nvSpPr>
          <p:cNvPr id="2" name="Téglalap 1"/>
          <p:cNvSpPr/>
          <p:nvPr/>
        </p:nvSpPr>
        <p:spPr>
          <a:xfrm>
            <a:off x="152079" y="4221088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hu-HU" sz="3200" b="1" dirty="0" err="1">
                <a:latin typeface="Times New Roman" pitchFamily="18" charset="0"/>
                <a:cs typeface="Times New Roman" pitchFamily="18" charset="0"/>
              </a:rPr>
              <a:t>Razglednica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az elsőhöz hasonlóan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háború fenyegető közelségét villantja fel, de az eseményeket nemigen értő „pórok” riadtságát itt a még érintetlen béke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bukolikus (pásztori)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képe ellensúlyozza.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716016" y="483325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B050"/>
                </a:solidFill>
              </a:rPr>
              <a:t>Milyen ellentét jelenik meg ebben a </a:t>
            </a:r>
            <a:r>
              <a:rPr lang="hu-HU" sz="3600" b="1" dirty="0" err="1" smtClean="0">
                <a:solidFill>
                  <a:srgbClr val="00B050"/>
                </a:solidFill>
              </a:rPr>
              <a:t>razglednicában</a:t>
            </a:r>
            <a:r>
              <a:rPr lang="hu-HU" sz="3600" b="1" dirty="0" smtClean="0">
                <a:solidFill>
                  <a:srgbClr val="00B050"/>
                </a:solidFill>
              </a:rPr>
              <a:t>?</a:t>
            </a:r>
            <a:endParaRPr lang="hu-H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44624"/>
            <a:ext cx="5472608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i="1" dirty="0">
                <a:solidFill>
                  <a:srgbClr val="00B050"/>
                </a:solidFill>
              </a:rPr>
              <a:t>3</a:t>
            </a:r>
            <a:endParaRPr lang="hu-HU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800" i="1" dirty="0">
                <a:solidFill>
                  <a:srgbClr val="00B050"/>
                </a:solidFill>
              </a:rPr>
              <a:t>Az ökrök száján véres nyál csorog,</a:t>
            </a:r>
            <a:br>
              <a:rPr lang="hu-HU" sz="2800" i="1" dirty="0">
                <a:solidFill>
                  <a:srgbClr val="00B050"/>
                </a:solidFill>
              </a:rPr>
            </a:br>
            <a:r>
              <a:rPr lang="hu-HU" sz="2800" i="1" dirty="0">
                <a:solidFill>
                  <a:srgbClr val="00B050"/>
                </a:solidFill>
              </a:rPr>
              <a:t>az emberek mind véreset vizelnek,</a:t>
            </a:r>
            <a:br>
              <a:rPr lang="hu-HU" sz="2800" i="1" dirty="0">
                <a:solidFill>
                  <a:srgbClr val="00B050"/>
                </a:solidFill>
              </a:rPr>
            </a:br>
            <a:r>
              <a:rPr lang="hu-HU" sz="2800" i="1" dirty="0">
                <a:solidFill>
                  <a:srgbClr val="00B050"/>
                </a:solidFill>
              </a:rPr>
              <a:t>a század bűzös, vad csomókban áll.</a:t>
            </a:r>
            <a:br>
              <a:rPr lang="hu-HU" sz="2800" i="1" dirty="0">
                <a:solidFill>
                  <a:srgbClr val="00B050"/>
                </a:solidFill>
              </a:rPr>
            </a:br>
            <a:r>
              <a:rPr lang="hu-HU" sz="2800" i="1" dirty="0">
                <a:solidFill>
                  <a:srgbClr val="00B050"/>
                </a:solidFill>
              </a:rPr>
              <a:t>Fölöttünk fú a förtelmes halál.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B050"/>
                </a:solidFill>
              </a:rPr>
              <a:t>Mohács,1944. október 24.</a:t>
            </a:r>
          </a:p>
        </p:txBody>
      </p:sp>
      <p:sp>
        <p:nvSpPr>
          <p:cNvPr id="2" name="Téglalap 1"/>
          <p:cNvSpPr/>
          <p:nvPr/>
        </p:nvSpPr>
        <p:spPr>
          <a:xfrm>
            <a:off x="152079" y="3717032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hu-HU" sz="3200" b="1" dirty="0" err="1">
                <a:latin typeface="Times New Roman" pitchFamily="18" charset="0"/>
                <a:cs typeface="Times New Roman" pitchFamily="18" charset="0"/>
              </a:rPr>
              <a:t>Razglednica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legművészibb és egyben a legmegrendítőbb, legvadabb. Ember és állat egyaránt szenved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. Ebben a műben már semmi nem ellensúlyozza a borzalmakat, semmiféle feloldó idilli kép.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508104" y="332656"/>
            <a:ext cx="35729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B050"/>
                </a:solidFill>
              </a:rPr>
              <a:t>Mi hiányzik ebből a </a:t>
            </a:r>
            <a:r>
              <a:rPr lang="hu-HU" sz="3600" b="1" dirty="0" err="1" smtClean="0">
                <a:solidFill>
                  <a:srgbClr val="00B050"/>
                </a:solidFill>
              </a:rPr>
              <a:t>razglednicából</a:t>
            </a:r>
            <a:r>
              <a:rPr lang="hu-HU" sz="3600" b="1" dirty="0" smtClean="0">
                <a:solidFill>
                  <a:srgbClr val="00B050"/>
                </a:solidFill>
              </a:rPr>
              <a:t>, ami a másik kettőre jellemző volt?</a:t>
            </a:r>
            <a:endParaRPr lang="hu-H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7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44624"/>
            <a:ext cx="5472608" cy="33843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2800" b="1" dirty="0">
                <a:solidFill>
                  <a:srgbClr val="00B050"/>
                </a:solidFill>
              </a:rPr>
              <a:t>4</a:t>
            </a:r>
          </a:p>
          <a:p>
            <a:pPr marL="0" indent="0">
              <a:buNone/>
            </a:pPr>
            <a:r>
              <a:rPr lang="hu-HU" sz="2800" b="1" i="1" dirty="0">
                <a:solidFill>
                  <a:srgbClr val="00B050"/>
                </a:solidFill>
              </a:rPr>
              <a:t>Mellézuhantam, átfordult a teste</a:t>
            </a:r>
          </a:p>
          <a:p>
            <a:pPr marL="0" indent="0">
              <a:buNone/>
            </a:pPr>
            <a:r>
              <a:rPr lang="hu-HU" sz="2800" b="1" i="1" dirty="0">
                <a:solidFill>
                  <a:srgbClr val="00B050"/>
                </a:solidFill>
              </a:rPr>
              <a:t>s feszes volt már, mint húr, ha pattan.</a:t>
            </a:r>
          </a:p>
          <a:p>
            <a:pPr marL="0" indent="0">
              <a:buNone/>
            </a:pPr>
            <a:r>
              <a:rPr lang="hu-HU" sz="2800" b="1" i="1" dirty="0">
                <a:solidFill>
                  <a:srgbClr val="00B050"/>
                </a:solidFill>
              </a:rPr>
              <a:t>Tarkólövés. - Így végzed hát te is, -</a:t>
            </a:r>
          </a:p>
          <a:p>
            <a:pPr marL="0" indent="0">
              <a:buNone/>
            </a:pPr>
            <a:r>
              <a:rPr lang="hu-HU" sz="2800" b="1" i="1" dirty="0">
                <a:solidFill>
                  <a:srgbClr val="00B050"/>
                </a:solidFill>
              </a:rPr>
              <a:t>súgtam magamnak, - csak feküdj nyugodtan.</a:t>
            </a:r>
          </a:p>
          <a:p>
            <a:pPr marL="0" indent="0">
              <a:buNone/>
            </a:pPr>
            <a:r>
              <a:rPr lang="hu-HU" sz="2800" b="1" i="1" dirty="0">
                <a:solidFill>
                  <a:srgbClr val="00B050"/>
                </a:solidFill>
              </a:rPr>
              <a:t>Halált virágzik most a türelem. -</a:t>
            </a:r>
          </a:p>
          <a:p>
            <a:pPr marL="0" indent="0">
              <a:buNone/>
            </a:pPr>
            <a:r>
              <a:rPr lang="hu-HU" sz="2800" b="1" i="1" dirty="0">
                <a:solidFill>
                  <a:srgbClr val="00B050"/>
                </a:solidFill>
              </a:rPr>
              <a:t>Der </a:t>
            </a:r>
            <a:r>
              <a:rPr lang="hu-HU" sz="2800" b="1" i="1" dirty="0" err="1">
                <a:solidFill>
                  <a:srgbClr val="00B050"/>
                </a:solidFill>
              </a:rPr>
              <a:t>springt</a:t>
            </a:r>
            <a:r>
              <a:rPr lang="hu-HU" sz="2800" b="1" i="1" dirty="0">
                <a:solidFill>
                  <a:srgbClr val="00B050"/>
                </a:solidFill>
              </a:rPr>
              <a:t> </a:t>
            </a:r>
            <a:r>
              <a:rPr lang="hu-HU" sz="2800" b="1" i="1" dirty="0" err="1">
                <a:solidFill>
                  <a:srgbClr val="00B050"/>
                </a:solidFill>
              </a:rPr>
              <a:t>noch</a:t>
            </a:r>
            <a:r>
              <a:rPr lang="hu-HU" sz="2800" b="1" i="1" dirty="0">
                <a:solidFill>
                  <a:srgbClr val="00B050"/>
                </a:solidFill>
              </a:rPr>
              <a:t> </a:t>
            </a:r>
            <a:r>
              <a:rPr lang="hu-HU" sz="2800" b="1" i="1" dirty="0" err="1">
                <a:solidFill>
                  <a:srgbClr val="00B050"/>
                </a:solidFill>
              </a:rPr>
              <a:t>auf</a:t>
            </a:r>
            <a:r>
              <a:rPr lang="hu-HU" sz="2800" b="1" i="1" dirty="0">
                <a:solidFill>
                  <a:srgbClr val="00B050"/>
                </a:solidFill>
              </a:rPr>
              <a:t>, - hangzott fölöttem.</a:t>
            </a:r>
          </a:p>
          <a:p>
            <a:pPr marL="0" indent="0">
              <a:buNone/>
            </a:pPr>
            <a:r>
              <a:rPr lang="hu-HU" sz="2800" b="1" i="1" dirty="0">
                <a:solidFill>
                  <a:srgbClr val="00B050"/>
                </a:solidFill>
              </a:rPr>
              <a:t>Sárral kevert vér száradt fülemen</a:t>
            </a:r>
            <a:r>
              <a:rPr lang="hu-HU" sz="2800" b="1" i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hu-HU" sz="28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600" i="1" dirty="0">
                <a:solidFill>
                  <a:srgbClr val="00B050"/>
                </a:solidFill>
              </a:rPr>
              <a:t>Szentkirályszabadja,1944. október 31.</a:t>
            </a:r>
            <a:endParaRPr lang="hu-HU" sz="2300" dirty="0">
              <a:solidFill>
                <a:srgbClr val="00B05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28674" y="3501008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hu-HU" sz="3200" b="1" dirty="0" err="1">
                <a:latin typeface="Times New Roman" pitchFamily="18" charset="0"/>
                <a:cs typeface="Times New Roman" pitchFamily="18" charset="0"/>
              </a:rPr>
              <a:t>Razglednica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kiindulási helyzete hasonló az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rőltetett menetben felvázolt helyzetre, a rab a földre zuhan. Az egyik rabot – feltehetően Radnóti barátját – főbe lövik, és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adnótira nem a barát, hanem a német őr kiállt rá.  Az életvágy alig van jelen a lírai énben, a feloldozó halál csábítónak tűnik számára.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436095" y="260648"/>
            <a:ext cx="357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Milyen hasonlóságot találsz az Erőltetett menet és a 4. </a:t>
            </a:r>
            <a:r>
              <a:rPr lang="hu-HU" sz="3200" b="1" dirty="0" err="1" smtClean="0">
                <a:solidFill>
                  <a:srgbClr val="00B050"/>
                </a:solidFill>
              </a:rPr>
              <a:t>razglednica</a:t>
            </a:r>
            <a:r>
              <a:rPr lang="hu-HU" sz="3200" b="1" dirty="0" smtClean="0">
                <a:solidFill>
                  <a:srgbClr val="00B050"/>
                </a:solidFill>
              </a:rPr>
              <a:t> között?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8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1930-tól a Szegedi Tudományegyetem francia-magyar szakon hallgató, itt ismerkedik meg Sík Sándorral, Ortutay Gyulával és Szerb Antallal.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32"/>
            <a:ext cx="4772216" cy="470759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1108" y="1916832"/>
            <a:ext cx="3844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 smtClean="0">
                <a:solidFill>
                  <a:srgbClr val="00B050"/>
                </a:solidFill>
              </a:rPr>
              <a:t>Sík Sándor hatására Radnóti Miklós halála előtt megkeresztelkedik.</a:t>
            </a:r>
          </a:p>
          <a:p>
            <a:pPr algn="just"/>
            <a:endParaRPr lang="hu-HU" sz="2800" dirty="0" smtClean="0">
              <a:solidFill>
                <a:srgbClr val="00B050"/>
              </a:solidFill>
            </a:endParaRPr>
          </a:p>
          <a:p>
            <a:pPr algn="just"/>
            <a:r>
              <a:rPr lang="hu-HU" sz="2800" dirty="0" smtClean="0">
                <a:solidFill>
                  <a:srgbClr val="00B050"/>
                </a:solidFill>
              </a:rPr>
              <a:t>A Bori notesz címlapján az szerepel, hogy a verseket Ortutay Gyulának jutassa el a megtaláló.</a:t>
            </a:r>
            <a:endParaRPr lang="hu-H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1935-ben feleségül veszi Gyarmati Fannit, tanári oklevelet szerez, és költőként is egyre elismertebb.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80292"/>
            <a:ext cx="3417144" cy="52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1940-től - zsidó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származása miatt - többször behívták munkaszolgálatra, 1944-ben a német felügyelet alatt a szerbiai Bor melletti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Lager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Heidenauba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5534744" cy="41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Miután a tábort kiürítették, erőltetett menetben a rabokat végigvezették Szerbián majd Magyarországon, Radnóti Miklóst Abdánál kivégezték.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441576" cy="458876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11560" y="594928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50"/>
                </a:solidFill>
              </a:rPr>
              <a:t>Radnóti Miklós szobra Abda határában</a:t>
            </a:r>
            <a:endParaRPr lang="hu-H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3361</Words>
  <Application>Microsoft Office PowerPoint</Application>
  <PresentationFormat>Diavetítés a képernyőre (4:3 oldalarány)</PresentationFormat>
  <Paragraphs>309</Paragraphs>
  <Slides>54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54</vt:i4>
      </vt:variant>
    </vt:vector>
  </HeadingPairs>
  <TitlesOfParts>
    <vt:vector size="55" baseType="lpstr">
      <vt:lpstr>Office-téma</vt:lpstr>
      <vt:lpstr>Radnóti Miklós élete és művei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Péter</cp:lastModifiedBy>
  <cp:revision>69</cp:revision>
  <dcterms:created xsi:type="dcterms:W3CDTF">2015-08-27T02:13:55Z</dcterms:created>
  <dcterms:modified xsi:type="dcterms:W3CDTF">2020-03-25T20:09:03Z</dcterms:modified>
</cp:coreProperties>
</file>